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72" r:id="rId3"/>
    <p:sldMasterId id="2147483660" r:id="rId4"/>
  </p:sldMasterIdLst>
  <p:notesMasterIdLst>
    <p:notesMasterId r:id="rId23"/>
  </p:notesMasterIdLst>
  <p:sldIdLst>
    <p:sldId id="272" r:id="rId5"/>
    <p:sldId id="300" r:id="rId6"/>
    <p:sldId id="301" r:id="rId7"/>
    <p:sldId id="303" r:id="rId8"/>
    <p:sldId id="302" r:id="rId9"/>
    <p:sldId id="304" r:id="rId10"/>
    <p:sldId id="305" r:id="rId11"/>
    <p:sldId id="306" r:id="rId12"/>
    <p:sldId id="307" r:id="rId13"/>
    <p:sldId id="308" r:id="rId14"/>
    <p:sldId id="309" r:id="rId15"/>
    <p:sldId id="310" r:id="rId16"/>
    <p:sldId id="311" r:id="rId17"/>
    <p:sldId id="312" r:id="rId18"/>
    <p:sldId id="314" r:id="rId19"/>
    <p:sldId id="316" r:id="rId20"/>
    <p:sldId id="317" r:id="rId21"/>
    <p:sldId id="313" r:id="rId22"/>
  </p:sldIdLst>
  <p:sldSz cx="9144000" cy="6858000" type="screen4x3"/>
  <p:notesSz cx="6858000" cy="99472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3" userDrawn="1">
          <p15:clr>
            <a:srgbClr val="A4A3A4"/>
          </p15:clr>
        </p15:guide>
        <p15:guide id="2" pos="215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3333CC"/>
    <a:srgbClr val="0083E6"/>
    <a:srgbClr val="159BFF"/>
    <a:srgbClr val="C2E7F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p:cViewPr varScale="1">
        <p:scale>
          <a:sx n="78" d="100"/>
          <a:sy n="78" d="100"/>
        </p:scale>
        <p:origin x="1502" y="67"/>
      </p:cViewPr>
      <p:guideLst>
        <p:guide orient="horz" pos="2160"/>
        <p:guide pos="2880"/>
      </p:guideLst>
    </p:cSldViewPr>
  </p:slideViewPr>
  <p:notesTextViewPr>
    <p:cViewPr>
      <p:scale>
        <a:sx n="1" d="1"/>
        <a:sy n="1" d="1"/>
      </p:scale>
      <p:origin x="0" y="0"/>
    </p:cViewPr>
  </p:notesTextViewPr>
  <p:notesViewPr>
    <p:cSldViewPr>
      <p:cViewPr varScale="1">
        <p:scale>
          <a:sx n="51" d="100"/>
          <a:sy n="51" d="100"/>
        </p:scale>
        <p:origin x="-2964" y="-96"/>
      </p:cViewPr>
      <p:guideLst>
        <p:guide orient="horz" pos="3133"/>
        <p:guide pos="215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498" cy="497126"/>
          </a:xfrm>
          <a:prstGeom prst="rect">
            <a:avLst/>
          </a:prstGeom>
        </p:spPr>
        <p:txBody>
          <a:bodyPr vert="horz" lIns="92162" tIns="46081" rIns="92162" bIns="46081" rtlCol="0"/>
          <a:lstStyle>
            <a:lvl1pPr algn="l" eaLnBrk="1" hangingPunct="1">
              <a:defRPr sz="1200">
                <a:latin typeface="Arial" charset="0"/>
              </a:defRPr>
            </a:lvl1pPr>
          </a:lstStyle>
          <a:p>
            <a:pPr>
              <a:defRPr/>
            </a:pPr>
            <a:endParaRPr lang="x-none"/>
          </a:p>
        </p:txBody>
      </p:sp>
      <p:sp>
        <p:nvSpPr>
          <p:cNvPr id="3" name="Date Placeholder 2"/>
          <p:cNvSpPr>
            <a:spLocks noGrp="1"/>
          </p:cNvSpPr>
          <p:nvPr>
            <p:ph type="dt" idx="1"/>
          </p:nvPr>
        </p:nvSpPr>
        <p:spPr>
          <a:xfrm>
            <a:off x="3883892" y="0"/>
            <a:ext cx="2972498" cy="497126"/>
          </a:xfrm>
          <a:prstGeom prst="rect">
            <a:avLst/>
          </a:prstGeom>
        </p:spPr>
        <p:txBody>
          <a:bodyPr vert="horz" lIns="92162" tIns="46081" rIns="92162" bIns="46081" rtlCol="0"/>
          <a:lstStyle>
            <a:lvl1pPr algn="r" eaLnBrk="1" hangingPunct="1">
              <a:defRPr sz="1200">
                <a:latin typeface="Arial" charset="0"/>
              </a:defRPr>
            </a:lvl1pPr>
          </a:lstStyle>
          <a:p>
            <a:pPr>
              <a:defRPr/>
            </a:pPr>
            <a:fld id="{250AC5B1-2FDD-488B-AC14-D9F28D1B05E1}" type="datetimeFigureOut">
              <a:rPr lang="x-none"/>
              <a:pPr>
                <a:defRPr/>
              </a:pPr>
              <a:t>26.4.2023.</a:t>
            </a:fld>
            <a:endParaRPr lang="x-none"/>
          </a:p>
        </p:txBody>
      </p:sp>
      <p:sp>
        <p:nvSpPr>
          <p:cNvPr id="4" name="Slide Image Placeholder 3"/>
          <p:cNvSpPr>
            <a:spLocks noGrp="1" noRot="1" noChangeAspect="1"/>
          </p:cNvSpPr>
          <p:nvPr>
            <p:ph type="sldImg" idx="2"/>
          </p:nvPr>
        </p:nvSpPr>
        <p:spPr>
          <a:xfrm>
            <a:off x="941388" y="746125"/>
            <a:ext cx="4975225" cy="3730625"/>
          </a:xfrm>
          <a:prstGeom prst="rect">
            <a:avLst/>
          </a:prstGeom>
          <a:noFill/>
          <a:ln w="12700">
            <a:solidFill>
              <a:prstClr val="black"/>
            </a:solidFill>
          </a:ln>
        </p:spPr>
        <p:txBody>
          <a:bodyPr vert="horz" lIns="92162" tIns="46081" rIns="92162" bIns="46081" rtlCol="0" anchor="ctr"/>
          <a:lstStyle/>
          <a:p>
            <a:pPr lvl="0"/>
            <a:endParaRPr lang="x-none" noProof="0"/>
          </a:p>
        </p:txBody>
      </p:sp>
      <p:sp>
        <p:nvSpPr>
          <p:cNvPr id="5" name="Notes Placeholder 4"/>
          <p:cNvSpPr>
            <a:spLocks noGrp="1"/>
          </p:cNvSpPr>
          <p:nvPr>
            <p:ph type="body" sz="quarter" idx="3"/>
          </p:nvPr>
        </p:nvSpPr>
        <p:spPr>
          <a:xfrm>
            <a:off x="685963" y="4725076"/>
            <a:ext cx="5486078" cy="4475717"/>
          </a:xfrm>
          <a:prstGeom prst="rect">
            <a:avLst/>
          </a:prstGeom>
        </p:spPr>
        <p:txBody>
          <a:bodyPr vert="horz" lIns="92162" tIns="46081" rIns="92162" bIns="4608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x-none" noProof="0"/>
          </a:p>
        </p:txBody>
      </p:sp>
      <p:sp>
        <p:nvSpPr>
          <p:cNvPr id="6" name="Footer Placeholder 5"/>
          <p:cNvSpPr>
            <a:spLocks noGrp="1"/>
          </p:cNvSpPr>
          <p:nvPr>
            <p:ph type="ftr" sz="quarter" idx="4"/>
          </p:nvPr>
        </p:nvSpPr>
        <p:spPr>
          <a:xfrm>
            <a:off x="0" y="9448563"/>
            <a:ext cx="2972498" cy="497124"/>
          </a:xfrm>
          <a:prstGeom prst="rect">
            <a:avLst/>
          </a:prstGeom>
        </p:spPr>
        <p:txBody>
          <a:bodyPr vert="horz" lIns="92162" tIns="46081" rIns="92162" bIns="46081" rtlCol="0" anchor="b"/>
          <a:lstStyle>
            <a:lvl1pPr algn="l" eaLnBrk="1" hangingPunct="1">
              <a:defRPr sz="1200">
                <a:latin typeface="Arial" charset="0"/>
              </a:defRPr>
            </a:lvl1pPr>
          </a:lstStyle>
          <a:p>
            <a:pPr>
              <a:defRPr/>
            </a:pPr>
            <a:endParaRPr lang="x-none"/>
          </a:p>
        </p:txBody>
      </p:sp>
      <p:sp>
        <p:nvSpPr>
          <p:cNvPr id="7" name="Slide Number Placeholder 6"/>
          <p:cNvSpPr>
            <a:spLocks noGrp="1"/>
          </p:cNvSpPr>
          <p:nvPr>
            <p:ph type="sldNum" sz="quarter" idx="5"/>
          </p:nvPr>
        </p:nvSpPr>
        <p:spPr>
          <a:xfrm>
            <a:off x="3883892" y="9448563"/>
            <a:ext cx="2972498" cy="497124"/>
          </a:xfrm>
          <a:prstGeom prst="rect">
            <a:avLst/>
          </a:prstGeom>
        </p:spPr>
        <p:txBody>
          <a:bodyPr vert="horz" lIns="92162" tIns="46081" rIns="92162" bIns="46081" rtlCol="0" anchor="b"/>
          <a:lstStyle>
            <a:lvl1pPr algn="r" eaLnBrk="1" hangingPunct="1">
              <a:defRPr sz="1200">
                <a:latin typeface="Arial" charset="0"/>
              </a:defRPr>
            </a:lvl1pPr>
          </a:lstStyle>
          <a:p>
            <a:pPr>
              <a:defRPr/>
            </a:pPr>
            <a:fld id="{CA2E65FE-5207-443C-83DB-20FE5EC210AB}" type="slidenum">
              <a:rPr lang="x-none"/>
              <a:pPr>
                <a:defRPr/>
              </a:pPr>
              <a:t>‹#›</a:t>
            </a:fld>
            <a:endParaRPr lang="x-none"/>
          </a:p>
        </p:txBody>
      </p:sp>
    </p:spTree>
    <p:extLst>
      <p:ext uri="{BB962C8B-B14F-4D97-AF65-F5344CB8AC3E}">
        <p14:creationId xmlns:p14="http://schemas.microsoft.com/office/powerpoint/2010/main" val="42148235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237D50F-9DEB-4560-9497-847623C50053}" type="datetimeFigureOut">
              <a:rPr lang="en-US"/>
              <a:pPr>
                <a:defRPr/>
              </a:pPr>
              <a:t>4/26/2023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27AB6BA1-B091-476B-B7C1-1318077F423C}" type="slidenum">
              <a:rPr lang="en-US"/>
              <a:pPr>
                <a:defRPr/>
              </a:pPr>
              <a:t>‹#›</a:t>
            </a:fld>
            <a:endParaRPr lang="en-US"/>
          </a:p>
        </p:txBody>
      </p:sp>
    </p:spTree>
    <p:extLst>
      <p:ext uri="{BB962C8B-B14F-4D97-AF65-F5344CB8AC3E}">
        <p14:creationId xmlns:p14="http://schemas.microsoft.com/office/powerpoint/2010/main" val="3392557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C2BF1699-3682-4C64-8FAD-49A61A42FC96}" type="datetimeFigureOut">
              <a:rPr lang="en-US"/>
              <a:pPr>
                <a:defRPr/>
              </a:pPr>
              <a:t>4/26/2023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584E157E-4C91-4D02-A02F-7193184C9D70}" type="slidenum">
              <a:rPr lang="en-US"/>
              <a:pPr>
                <a:defRPr/>
              </a:pPr>
              <a:t>‹#›</a:t>
            </a:fld>
            <a:endParaRPr lang="en-US"/>
          </a:p>
        </p:txBody>
      </p:sp>
    </p:spTree>
    <p:extLst>
      <p:ext uri="{BB962C8B-B14F-4D97-AF65-F5344CB8AC3E}">
        <p14:creationId xmlns:p14="http://schemas.microsoft.com/office/powerpoint/2010/main" val="3031995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CA809C3-FDFF-4504-AEAD-5EE3AE30FED2}" type="datetimeFigureOut">
              <a:rPr lang="en-US"/>
              <a:pPr>
                <a:defRPr/>
              </a:pPr>
              <a:t>4/26/2023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F7523153-9BDC-42B4-AAC1-D49E753FE2C2}" type="slidenum">
              <a:rPr lang="en-US"/>
              <a:pPr>
                <a:defRPr/>
              </a:pPr>
              <a:t>‹#›</a:t>
            </a:fld>
            <a:endParaRPr lang="en-US"/>
          </a:p>
        </p:txBody>
      </p:sp>
    </p:spTree>
    <p:extLst>
      <p:ext uri="{BB962C8B-B14F-4D97-AF65-F5344CB8AC3E}">
        <p14:creationId xmlns:p14="http://schemas.microsoft.com/office/powerpoint/2010/main" val="2511777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x-none"/>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x-none"/>
          </a:p>
        </p:txBody>
      </p:sp>
      <p:sp>
        <p:nvSpPr>
          <p:cNvPr id="4" name="Date Placeholder 3"/>
          <p:cNvSpPr>
            <a:spLocks noGrp="1"/>
          </p:cNvSpPr>
          <p:nvPr>
            <p:ph type="dt" sz="half" idx="10"/>
          </p:nvPr>
        </p:nvSpPr>
        <p:spPr/>
        <p:txBody>
          <a:bodyPr/>
          <a:lstStyle>
            <a:lvl1pPr>
              <a:defRPr/>
            </a:lvl1pPr>
          </a:lstStyle>
          <a:p>
            <a:pPr>
              <a:defRPr/>
            </a:pPr>
            <a:fld id="{16222D9A-AD86-4CFF-80D8-2CE88266D7E8}" type="datetimeFigureOut">
              <a:rPr lang="x-none"/>
              <a:pPr>
                <a:defRPr/>
              </a:pPr>
              <a:t>26.4.2023.</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3F78EB05-EC27-4543-A5FC-E4167542157D}" type="slidenum">
              <a:rPr lang="x-none"/>
              <a:pPr>
                <a:defRPr/>
              </a:pPr>
              <a:t>‹#›</a:t>
            </a:fld>
            <a:endParaRPr lang="x-none"/>
          </a:p>
        </p:txBody>
      </p:sp>
    </p:spTree>
    <p:extLst>
      <p:ext uri="{BB962C8B-B14F-4D97-AF65-F5344CB8AC3E}">
        <p14:creationId xmlns:p14="http://schemas.microsoft.com/office/powerpoint/2010/main" val="39601397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A7BE4461-8618-4B40-A730-3878DEE8E4F1}" type="datetimeFigureOut">
              <a:rPr lang="x-none"/>
              <a:pPr>
                <a:defRPr/>
              </a:pPr>
              <a:t>26.4.2023.</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D7750239-8F77-4D32-8C2B-25B579288CA7}" type="slidenum">
              <a:rPr lang="x-none"/>
              <a:pPr>
                <a:defRPr/>
              </a:pPr>
              <a:t>‹#›</a:t>
            </a:fld>
            <a:endParaRPr lang="x-none"/>
          </a:p>
        </p:txBody>
      </p:sp>
    </p:spTree>
    <p:extLst>
      <p:ext uri="{BB962C8B-B14F-4D97-AF65-F5344CB8AC3E}">
        <p14:creationId xmlns:p14="http://schemas.microsoft.com/office/powerpoint/2010/main" val="1920638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x-none"/>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24BD462-36AB-45CF-9AB0-87DF742FAD96}" type="datetimeFigureOut">
              <a:rPr lang="x-none"/>
              <a:pPr>
                <a:defRPr/>
              </a:pPr>
              <a:t>26.4.2023.</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C5329F20-5200-4AD6-AA87-057E77A8120F}" type="slidenum">
              <a:rPr lang="x-none"/>
              <a:pPr>
                <a:defRPr/>
              </a:pPr>
              <a:t>‹#›</a:t>
            </a:fld>
            <a:endParaRPr lang="x-none"/>
          </a:p>
        </p:txBody>
      </p:sp>
    </p:spTree>
    <p:extLst>
      <p:ext uri="{BB962C8B-B14F-4D97-AF65-F5344CB8AC3E}">
        <p14:creationId xmlns:p14="http://schemas.microsoft.com/office/powerpoint/2010/main" val="36177390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Date Placeholder 3"/>
          <p:cNvSpPr>
            <a:spLocks noGrp="1"/>
          </p:cNvSpPr>
          <p:nvPr>
            <p:ph type="dt" sz="half" idx="10"/>
          </p:nvPr>
        </p:nvSpPr>
        <p:spPr/>
        <p:txBody>
          <a:bodyPr/>
          <a:lstStyle>
            <a:lvl1pPr>
              <a:defRPr/>
            </a:lvl1pPr>
          </a:lstStyle>
          <a:p>
            <a:pPr>
              <a:defRPr/>
            </a:pPr>
            <a:fld id="{8B38F09F-BCFA-42C7-BB87-F217A1E0D256}" type="datetimeFigureOut">
              <a:rPr lang="x-none"/>
              <a:pPr>
                <a:defRPr/>
              </a:pPr>
              <a:t>26.4.2023.</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7D20E508-9E80-451E-A1ED-E52DF4DE843D}" type="slidenum">
              <a:rPr lang="x-none"/>
              <a:pPr>
                <a:defRPr/>
              </a:pPr>
              <a:t>‹#›</a:t>
            </a:fld>
            <a:endParaRPr lang="x-none"/>
          </a:p>
        </p:txBody>
      </p:sp>
    </p:spTree>
    <p:extLst>
      <p:ext uri="{BB962C8B-B14F-4D97-AF65-F5344CB8AC3E}">
        <p14:creationId xmlns:p14="http://schemas.microsoft.com/office/powerpoint/2010/main" val="1229465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x-none"/>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7" name="Date Placeholder 3"/>
          <p:cNvSpPr>
            <a:spLocks noGrp="1"/>
          </p:cNvSpPr>
          <p:nvPr>
            <p:ph type="dt" sz="half" idx="10"/>
          </p:nvPr>
        </p:nvSpPr>
        <p:spPr/>
        <p:txBody>
          <a:bodyPr/>
          <a:lstStyle>
            <a:lvl1pPr>
              <a:defRPr/>
            </a:lvl1pPr>
          </a:lstStyle>
          <a:p>
            <a:pPr>
              <a:defRPr/>
            </a:pPr>
            <a:fld id="{364DB9F3-D6E5-434B-823F-3D32B3504E6B}" type="datetimeFigureOut">
              <a:rPr lang="x-none"/>
              <a:pPr>
                <a:defRPr/>
              </a:pPr>
              <a:t>26.4.2023.</a:t>
            </a:fld>
            <a:endParaRPr lang="x-none"/>
          </a:p>
        </p:txBody>
      </p:sp>
      <p:sp>
        <p:nvSpPr>
          <p:cNvPr id="8" name="Footer Placeholder 4"/>
          <p:cNvSpPr>
            <a:spLocks noGrp="1"/>
          </p:cNvSpPr>
          <p:nvPr>
            <p:ph type="ftr" sz="quarter" idx="11"/>
          </p:nvPr>
        </p:nvSpPr>
        <p:spPr/>
        <p:txBody>
          <a:bodyPr/>
          <a:lstStyle>
            <a:lvl1pPr>
              <a:defRPr/>
            </a:lvl1pPr>
          </a:lstStyle>
          <a:p>
            <a:pPr>
              <a:defRPr/>
            </a:pPr>
            <a:endParaRPr lang="x-none"/>
          </a:p>
        </p:txBody>
      </p:sp>
      <p:sp>
        <p:nvSpPr>
          <p:cNvPr id="9" name="Slide Number Placeholder 5"/>
          <p:cNvSpPr>
            <a:spLocks noGrp="1"/>
          </p:cNvSpPr>
          <p:nvPr>
            <p:ph type="sldNum" sz="quarter" idx="12"/>
          </p:nvPr>
        </p:nvSpPr>
        <p:spPr/>
        <p:txBody>
          <a:bodyPr/>
          <a:lstStyle>
            <a:lvl1pPr>
              <a:defRPr/>
            </a:lvl1pPr>
          </a:lstStyle>
          <a:p>
            <a:pPr>
              <a:defRPr/>
            </a:pPr>
            <a:fld id="{FE741D2F-0E3A-46BF-980F-D706C32DD810}" type="slidenum">
              <a:rPr lang="x-none"/>
              <a:pPr>
                <a:defRPr/>
              </a:pPr>
              <a:t>‹#›</a:t>
            </a:fld>
            <a:endParaRPr lang="x-none"/>
          </a:p>
        </p:txBody>
      </p:sp>
    </p:spTree>
    <p:extLst>
      <p:ext uri="{BB962C8B-B14F-4D97-AF65-F5344CB8AC3E}">
        <p14:creationId xmlns:p14="http://schemas.microsoft.com/office/powerpoint/2010/main" val="13751907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Date Placeholder 3"/>
          <p:cNvSpPr>
            <a:spLocks noGrp="1"/>
          </p:cNvSpPr>
          <p:nvPr>
            <p:ph type="dt" sz="half" idx="10"/>
          </p:nvPr>
        </p:nvSpPr>
        <p:spPr/>
        <p:txBody>
          <a:bodyPr/>
          <a:lstStyle>
            <a:lvl1pPr>
              <a:defRPr/>
            </a:lvl1pPr>
          </a:lstStyle>
          <a:p>
            <a:pPr>
              <a:defRPr/>
            </a:pPr>
            <a:fld id="{3E3916A2-C3BE-4666-B7BB-C20C24B6C9B2}" type="datetimeFigureOut">
              <a:rPr lang="x-none"/>
              <a:pPr>
                <a:defRPr/>
              </a:pPr>
              <a:t>26.4.2023.</a:t>
            </a:fld>
            <a:endParaRPr lang="x-none"/>
          </a:p>
        </p:txBody>
      </p:sp>
      <p:sp>
        <p:nvSpPr>
          <p:cNvPr id="4" name="Footer Placeholder 4"/>
          <p:cNvSpPr>
            <a:spLocks noGrp="1"/>
          </p:cNvSpPr>
          <p:nvPr>
            <p:ph type="ftr" sz="quarter" idx="11"/>
          </p:nvPr>
        </p:nvSpPr>
        <p:spPr/>
        <p:txBody>
          <a:bodyPr/>
          <a:lstStyle>
            <a:lvl1pPr>
              <a:defRPr/>
            </a:lvl1pPr>
          </a:lstStyle>
          <a:p>
            <a:pPr>
              <a:defRPr/>
            </a:pPr>
            <a:endParaRPr lang="x-none"/>
          </a:p>
        </p:txBody>
      </p:sp>
      <p:sp>
        <p:nvSpPr>
          <p:cNvPr id="5" name="Slide Number Placeholder 5"/>
          <p:cNvSpPr>
            <a:spLocks noGrp="1"/>
          </p:cNvSpPr>
          <p:nvPr>
            <p:ph type="sldNum" sz="quarter" idx="12"/>
          </p:nvPr>
        </p:nvSpPr>
        <p:spPr/>
        <p:txBody>
          <a:bodyPr/>
          <a:lstStyle>
            <a:lvl1pPr>
              <a:defRPr/>
            </a:lvl1pPr>
          </a:lstStyle>
          <a:p>
            <a:pPr>
              <a:defRPr/>
            </a:pPr>
            <a:fld id="{78F505CE-E82E-4E50-9CC8-BAEC652CB7C6}" type="slidenum">
              <a:rPr lang="x-none"/>
              <a:pPr>
                <a:defRPr/>
              </a:pPr>
              <a:t>‹#›</a:t>
            </a:fld>
            <a:endParaRPr lang="x-none"/>
          </a:p>
        </p:txBody>
      </p:sp>
    </p:spTree>
    <p:extLst>
      <p:ext uri="{BB962C8B-B14F-4D97-AF65-F5344CB8AC3E}">
        <p14:creationId xmlns:p14="http://schemas.microsoft.com/office/powerpoint/2010/main" val="16352712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14516F7-9F08-4AF4-B8E5-BBB51D4C1B5B}" type="datetimeFigureOut">
              <a:rPr lang="x-none"/>
              <a:pPr>
                <a:defRPr/>
              </a:pPr>
              <a:t>26.4.2023.</a:t>
            </a:fld>
            <a:endParaRPr lang="x-none"/>
          </a:p>
        </p:txBody>
      </p:sp>
      <p:sp>
        <p:nvSpPr>
          <p:cNvPr id="3" name="Footer Placeholder 4"/>
          <p:cNvSpPr>
            <a:spLocks noGrp="1"/>
          </p:cNvSpPr>
          <p:nvPr>
            <p:ph type="ftr" sz="quarter" idx="11"/>
          </p:nvPr>
        </p:nvSpPr>
        <p:spPr/>
        <p:txBody>
          <a:bodyPr/>
          <a:lstStyle>
            <a:lvl1pPr>
              <a:defRPr/>
            </a:lvl1pPr>
          </a:lstStyle>
          <a:p>
            <a:pPr>
              <a:defRPr/>
            </a:pPr>
            <a:endParaRPr lang="x-none"/>
          </a:p>
        </p:txBody>
      </p:sp>
      <p:sp>
        <p:nvSpPr>
          <p:cNvPr id="4" name="Slide Number Placeholder 5"/>
          <p:cNvSpPr>
            <a:spLocks noGrp="1"/>
          </p:cNvSpPr>
          <p:nvPr>
            <p:ph type="sldNum" sz="quarter" idx="12"/>
          </p:nvPr>
        </p:nvSpPr>
        <p:spPr/>
        <p:txBody>
          <a:bodyPr/>
          <a:lstStyle>
            <a:lvl1pPr>
              <a:defRPr/>
            </a:lvl1pPr>
          </a:lstStyle>
          <a:p>
            <a:pPr>
              <a:defRPr/>
            </a:pPr>
            <a:fld id="{6CCB1D62-818B-442D-90E2-D0F7F3D9F82C}" type="slidenum">
              <a:rPr lang="x-none"/>
              <a:pPr>
                <a:defRPr/>
              </a:pPr>
              <a:t>‹#›</a:t>
            </a:fld>
            <a:endParaRPr lang="x-none"/>
          </a:p>
        </p:txBody>
      </p:sp>
    </p:spTree>
    <p:extLst>
      <p:ext uri="{BB962C8B-B14F-4D97-AF65-F5344CB8AC3E}">
        <p14:creationId xmlns:p14="http://schemas.microsoft.com/office/powerpoint/2010/main" val="27780274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x-none"/>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261FF8C-599B-4153-A75C-AF9ED5038515}" type="datetimeFigureOut">
              <a:rPr lang="x-none"/>
              <a:pPr>
                <a:defRPr/>
              </a:pPr>
              <a:t>26.4.2023.</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393D9FFC-F892-4C05-AB86-204985097F60}" type="slidenum">
              <a:rPr lang="x-none"/>
              <a:pPr>
                <a:defRPr/>
              </a:pPr>
              <a:t>‹#›</a:t>
            </a:fld>
            <a:endParaRPr lang="x-none"/>
          </a:p>
        </p:txBody>
      </p:sp>
    </p:spTree>
    <p:extLst>
      <p:ext uri="{BB962C8B-B14F-4D97-AF65-F5344CB8AC3E}">
        <p14:creationId xmlns:p14="http://schemas.microsoft.com/office/powerpoint/2010/main" val="894892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4" name="Group 1"/>
          <p:cNvGrpSpPr>
            <a:grpSpLocks/>
          </p:cNvGrpSpPr>
          <p:nvPr userDrawn="1"/>
        </p:nvGrpSpPr>
        <p:grpSpPr bwMode="auto">
          <a:xfrm>
            <a:off x="0" y="0"/>
            <a:ext cx="9148763" cy="6781800"/>
            <a:chOff x="0" y="0"/>
            <a:chExt cx="9147976" cy="6781801"/>
          </a:xfrm>
        </p:grpSpPr>
        <p:pic>
          <p:nvPicPr>
            <p:cNvPr id="5"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85800"/>
              <a:ext cx="9147976" cy="6096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descr="alsu 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 y="211627"/>
              <a:ext cx="1751400" cy="702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479904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x-none"/>
          </a:p>
        </p:txBody>
      </p:sp>
      <p:sp>
        <p:nvSpPr>
          <p:cNvPr id="3" name="Picture Placeholder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x-none"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BD6EDE5-CD73-4BFA-A43D-378C608C05C3}" type="datetimeFigureOut">
              <a:rPr lang="x-none"/>
              <a:pPr>
                <a:defRPr/>
              </a:pPr>
              <a:t>26.4.2023.</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35BFEB84-38EA-4737-90CD-B6263BC6CDDB}" type="slidenum">
              <a:rPr lang="x-none"/>
              <a:pPr>
                <a:defRPr/>
              </a:pPr>
              <a:t>‹#›</a:t>
            </a:fld>
            <a:endParaRPr lang="x-none"/>
          </a:p>
        </p:txBody>
      </p:sp>
    </p:spTree>
    <p:extLst>
      <p:ext uri="{BB962C8B-B14F-4D97-AF65-F5344CB8AC3E}">
        <p14:creationId xmlns:p14="http://schemas.microsoft.com/office/powerpoint/2010/main" val="30371476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BB93E824-548C-4895-ADCC-F82FF6360051}" type="datetimeFigureOut">
              <a:rPr lang="x-none"/>
              <a:pPr>
                <a:defRPr/>
              </a:pPr>
              <a:t>26.4.2023.</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7484356F-DBC2-4B58-A412-5DDDE786C7BE}" type="slidenum">
              <a:rPr lang="x-none"/>
              <a:pPr>
                <a:defRPr/>
              </a:pPr>
              <a:t>‹#›</a:t>
            </a:fld>
            <a:endParaRPr lang="x-none"/>
          </a:p>
        </p:txBody>
      </p:sp>
    </p:spTree>
    <p:extLst>
      <p:ext uri="{BB962C8B-B14F-4D97-AF65-F5344CB8AC3E}">
        <p14:creationId xmlns:p14="http://schemas.microsoft.com/office/powerpoint/2010/main" val="19603727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x-none"/>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9F8C8D1D-7564-42FB-B339-F0302B8368A8}" type="datetimeFigureOut">
              <a:rPr lang="x-none"/>
              <a:pPr>
                <a:defRPr/>
              </a:pPr>
              <a:t>26.4.2023.</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B272DBD2-F90E-4A80-96FB-A89822503C8D}" type="slidenum">
              <a:rPr lang="x-none"/>
              <a:pPr>
                <a:defRPr/>
              </a:pPr>
              <a:t>‹#›</a:t>
            </a:fld>
            <a:endParaRPr lang="x-none"/>
          </a:p>
        </p:txBody>
      </p:sp>
    </p:spTree>
    <p:extLst>
      <p:ext uri="{BB962C8B-B14F-4D97-AF65-F5344CB8AC3E}">
        <p14:creationId xmlns:p14="http://schemas.microsoft.com/office/powerpoint/2010/main" val="23211349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182A9A9-F399-4A54-9283-406AA9F4DB3F}" type="datetimeFigureOut">
              <a:rPr lang="en-US"/>
              <a:pPr>
                <a:defRPr/>
              </a:pPr>
              <a:t>4/26/2023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73615C-29BD-4356-99B9-3599A29E9E6A}" type="slidenum">
              <a:rPr lang="en-US"/>
              <a:pPr>
                <a:defRPr/>
              </a:pPr>
              <a:t>‹#›</a:t>
            </a:fld>
            <a:endParaRPr lang="en-US"/>
          </a:p>
        </p:txBody>
      </p:sp>
    </p:spTree>
    <p:extLst>
      <p:ext uri="{BB962C8B-B14F-4D97-AF65-F5344CB8AC3E}">
        <p14:creationId xmlns:p14="http://schemas.microsoft.com/office/powerpoint/2010/main" val="42470548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9E927A-D1B6-4751-ACF9-EFD8EDEB6662}" type="datetimeFigureOut">
              <a:rPr lang="en-US"/>
              <a:pPr>
                <a:defRPr/>
              </a:pPr>
              <a:t>4/26/2023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74092E-BD93-45D3-A17C-DBBE3FB4F0A6}" type="slidenum">
              <a:rPr lang="en-US"/>
              <a:pPr>
                <a:defRPr/>
              </a:pPr>
              <a:t>‹#›</a:t>
            </a:fld>
            <a:endParaRPr lang="en-US"/>
          </a:p>
        </p:txBody>
      </p:sp>
    </p:spTree>
    <p:extLst>
      <p:ext uri="{BB962C8B-B14F-4D97-AF65-F5344CB8AC3E}">
        <p14:creationId xmlns:p14="http://schemas.microsoft.com/office/powerpoint/2010/main" val="33142662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0B80295-F250-42F8-B5FE-F66FA0AE1C97}" type="datetimeFigureOut">
              <a:rPr lang="en-US"/>
              <a:pPr>
                <a:defRPr/>
              </a:pPr>
              <a:t>4/26/2023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6C4E90-3720-4902-A551-4193DC2FD09A}" type="slidenum">
              <a:rPr lang="en-US"/>
              <a:pPr>
                <a:defRPr/>
              </a:pPr>
              <a:t>‹#›</a:t>
            </a:fld>
            <a:endParaRPr lang="en-US"/>
          </a:p>
        </p:txBody>
      </p:sp>
    </p:spTree>
    <p:extLst>
      <p:ext uri="{BB962C8B-B14F-4D97-AF65-F5344CB8AC3E}">
        <p14:creationId xmlns:p14="http://schemas.microsoft.com/office/powerpoint/2010/main" val="26814956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144EBC4B-F659-4BFA-81B6-F14B588D3415}" type="datetimeFigureOut">
              <a:rPr lang="en-US"/>
              <a:pPr>
                <a:defRPr/>
              </a:pPr>
              <a:t>4/26/2023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BF2C31-862F-4B1A-A573-52C7BD634620}" type="slidenum">
              <a:rPr lang="en-US"/>
              <a:pPr>
                <a:defRPr/>
              </a:pPr>
              <a:t>‹#›</a:t>
            </a:fld>
            <a:endParaRPr lang="en-US"/>
          </a:p>
        </p:txBody>
      </p:sp>
    </p:spTree>
    <p:extLst>
      <p:ext uri="{BB962C8B-B14F-4D97-AF65-F5344CB8AC3E}">
        <p14:creationId xmlns:p14="http://schemas.microsoft.com/office/powerpoint/2010/main" val="20899094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549C10F-F5D9-433D-AE95-6CF94CD50DE4}" type="datetimeFigureOut">
              <a:rPr lang="en-US"/>
              <a:pPr>
                <a:defRPr/>
              </a:pPr>
              <a:t>4/26/2023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6D8E73F-CCF4-484A-87AC-6BBDCBC91332}" type="slidenum">
              <a:rPr lang="en-US"/>
              <a:pPr>
                <a:defRPr/>
              </a:pPr>
              <a:t>‹#›</a:t>
            </a:fld>
            <a:endParaRPr lang="en-US"/>
          </a:p>
        </p:txBody>
      </p:sp>
    </p:spTree>
    <p:extLst>
      <p:ext uri="{BB962C8B-B14F-4D97-AF65-F5344CB8AC3E}">
        <p14:creationId xmlns:p14="http://schemas.microsoft.com/office/powerpoint/2010/main" val="9993247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DD0CDA8-AE35-4B56-967C-C82A397D5C1F}" type="datetimeFigureOut">
              <a:rPr lang="en-US"/>
              <a:pPr>
                <a:defRPr/>
              </a:pPr>
              <a:t>4/26/2023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6A33BB4-4820-4907-840E-30E0D9CAAFB2}" type="slidenum">
              <a:rPr lang="en-US"/>
              <a:pPr>
                <a:defRPr/>
              </a:pPr>
              <a:t>‹#›</a:t>
            </a:fld>
            <a:endParaRPr lang="en-US"/>
          </a:p>
        </p:txBody>
      </p:sp>
    </p:spTree>
    <p:extLst>
      <p:ext uri="{BB962C8B-B14F-4D97-AF65-F5344CB8AC3E}">
        <p14:creationId xmlns:p14="http://schemas.microsoft.com/office/powerpoint/2010/main" val="37849577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8BFD581-8938-4C66-B8C5-BBB7A9C9B8D1}" type="datetimeFigureOut">
              <a:rPr lang="en-US"/>
              <a:pPr>
                <a:defRPr/>
              </a:pPr>
              <a:t>4/26/2023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E6874AE-ECDE-446C-BC5E-858BFFB77F01}" type="slidenum">
              <a:rPr lang="en-US"/>
              <a:pPr>
                <a:defRPr/>
              </a:pPr>
              <a:t>‹#›</a:t>
            </a:fld>
            <a:endParaRPr lang="en-US"/>
          </a:p>
        </p:txBody>
      </p:sp>
    </p:spTree>
    <p:extLst>
      <p:ext uri="{BB962C8B-B14F-4D97-AF65-F5344CB8AC3E}">
        <p14:creationId xmlns:p14="http://schemas.microsoft.com/office/powerpoint/2010/main" val="3849470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1460AE9F-9CD0-49CE-840F-B46AA03ADC55}" type="datetimeFigureOut">
              <a:rPr lang="en-US"/>
              <a:pPr>
                <a:defRPr/>
              </a:pPr>
              <a:t>4/26/2023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313E86E9-BFC0-4EF4-A1CE-5ABE1174ED7F}" type="slidenum">
              <a:rPr lang="en-US"/>
              <a:pPr>
                <a:defRPr/>
              </a:pPr>
              <a:t>‹#›</a:t>
            </a:fld>
            <a:endParaRPr lang="en-US"/>
          </a:p>
        </p:txBody>
      </p:sp>
    </p:spTree>
    <p:extLst>
      <p:ext uri="{BB962C8B-B14F-4D97-AF65-F5344CB8AC3E}">
        <p14:creationId xmlns:p14="http://schemas.microsoft.com/office/powerpoint/2010/main" val="797758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A136629-B802-4428-88EC-07D4EAC38A0E}" type="datetimeFigureOut">
              <a:rPr lang="en-US"/>
              <a:pPr>
                <a:defRPr/>
              </a:pPr>
              <a:t>4/26/2023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4631F6-3C98-4013-9D8F-54DB7B6D77A0}" type="slidenum">
              <a:rPr lang="en-US"/>
              <a:pPr>
                <a:defRPr/>
              </a:pPr>
              <a:t>‹#›</a:t>
            </a:fld>
            <a:endParaRPr lang="en-US"/>
          </a:p>
        </p:txBody>
      </p:sp>
    </p:spTree>
    <p:extLst>
      <p:ext uri="{BB962C8B-B14F-4D97-AF65-F5344CB8AC3E}">
        <p14:creationId xmlns:p14="http://schemas.microsoft.com/office/powerpoint/2010/main" val="31561186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FA61085-8176-4DCC-9683-E1ADC9EE16BA}" type="datetimeFigureOut">
              <a:rPr lang="en-US"/>
              <a:pPr>
                <a:defRPr/>
              </a:pPr>
              <a:t>4/26/2023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799B8B6-6F7E-4D76-BF4B-393DCAD11524}" type="slidenum">
              <a:rPr lang="en-US"/>
              <a:pPr>
                <a:defRPr/>
              </a:pPr>
              <a:t>‹#›</a:t>
            </a:fld>
            <a:endParaRPr lang="en-US"/>
          </a:p>
        </p:txBody>
      </p:sp>
    </p:spTree>
    <p:extLst>
      <p:ext uri="{BB962C8B-B14F-4D97-AF65-F5344CB8AC3E}">
        <p14:creationId xmlns:p14="http://schemas.microsoft.com/office/powerpoint/2010/main" val="16546791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B5EC64C-7BFC-4884-AB3F-F2B996B81E45}" type="datetimeFigureOut">
              <a:rPr lang="en-US"/>
              <a:pPr>
                <a:defRPr/>
              </a:pPr>
              <a:t>4/26/2023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D3DA3D-9D1D-4265-B211-A49D502B47A5}" type="slidenum">
              <a:rPr lang="en-US"/>
              <a:pPr>
                <a:defRPr/>
              </a:pPr>
              <a:t>‹#›</a:t>
            </a:fld>
            <a:endParaRPr lang="en-US"/>
          </a:p>
        </p:txBody>
      </p:sp>
    </p:spTree>
    <p:extLst>
      <p:ext uri="{BB962C8B-B14F-4D97-AF65-F5344CB8AC3E}">
        <p14:creationId xmlns:p14="http://schemas.microsoft.com/office/powerpoint/2010/main" val="17124559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30401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E20095D-D9E2-4F58-ACA4-E648CC3B7CB8}" type="datetimeFigureOut">
              <a:rPr lang="en-US"/>
              <a:pPr>
                <a:defRPr/>
              </a:pPr>
              <a:t>4/26/2023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54C8B9-31C4-4B25-BC03-F1772B181C51}" type="slidenum">
              <a:rPr lang="en-US"/>
              <a:pPr>
                <a:defRPr/>
              </a:pPr>
              <a:t>‹#›</a:t>
            </a:fld>
            <a:endParaRPr lang="en-US"/>
          </a:p>
        </p:txBody>
      </p:sp>
    </p:spTree>
    <p:extLst>
      <p:ext uri="{BB962C8B-B14F-4D97-AF65-F5344CB8AC3E}">
        <p14:creationId xmlns:p14="http://schemas.microsoft.com/office/powerpoint/2010/main" val="41519097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C3F231A-D580-4AB8-92B9-ED3B2C8F17ED}" type="datetimeFigureOut">
              <a:rPr lang="en-US"/>
              <a:pPr>
                <a:defRPr/>
              </a:pPr>
              <a:t>4/26/2023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ED327C7-B134-4DD9-B46C-36B9DDBA4404}" type="slidenum">
              <a:rPr lang="en-US"/>
              <a:pPr>
                <a:defRPr/>
              </a:pPr>
              <a:t>‹#›</a:t>
            </a:fld>
            <a:endParaRPr lang="en-US"/>
          </a:p>
        </p:txBody>
      </p:sp>
    </p:spTree>
    <p:extLst>
      <p:ext uri="{BB962C8B-B14F-4D97-AF65-F5344CB8AC3E}">
        <p14:creationId xmlns:p14="http://schemas.microsoft.com/office/powerpoint/2010/main" val="15811309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B1ABB9E-0A48-4A39-B9B9-9B3382E4E7F4}" type="datetimeFigureOut">
              <a:rPr lang="en-US"/>
              <a:pPr>
                <a:defRPr/>
              </a:pPr>
              <a:t>4/26/2023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05192E5-AFE0-4EBE-94E4-A2F218A5517D}" type="slidenum">
              <a:rPr lang="en-US"/>
              <a:pPr>
                <a:defRPr/>
              </a:pPr>
              <a:t>‹#›</a:t>
            </a:fld>
            <a:endParaRPr lang="en-US"/>
          </a:p>
        </p:txBody>
      </p:sp>
    </p:spTree>
    <p:extLst>
      <p:ext uri="{BB962C8B-B14F-4D97-AF65-F5344CB8AC3E}">
        <p14:creationId xmlns:p14="http://schemas.microsoft.com/office/powerpoint/2010/main" val="33377009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AA0A315-6DA0-4442-AA50-1B4B5C775630}" type="datetimeFigureOut">
              <a:rPr lang="en-US"/>
              <a:pPr>
                <a:defRPr/>
              </a:pPr>
              <a:t>4/26/2023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D33478A-5F42-4FE7-B292-0947BD0F5660}" type="slidenum">
              <a:rPr lang="en-US"/>
              <a:pPr>
                <a:defRPr/>
              </a:pPr>
              <a:t>‹#›</a:t>
            </a:fld>
            <a:endParaRPr lang="en-US"/>
          </a:p>
        </p:txBody>
      </p:sp>
    </p:spTree>
    <p:extLst>
      <p:ext uri="{BB962C8B-B14F-4D97-AF65-F5344CB8AC3E}">
        <p14:creationId xmlns:p14="http://schemas.microsoft.com/office/powerpoint/2010/main" val="381664359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3C30232-EEE0-4686-B87B-E10383673274}" type="datetimeFigureOut">
              <a:rPr lang="en-US"/>
              <a:pPr>
                <a:defRPr/>
              </a:pPr>
              <a:t>4/26/2023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14024EE-7D69-4107-A9E5-33F2CCE07070}" type="slidenum">
              <a:rPr lang="en-US"/>
              <a:pPr>
                <a:defRPr/>
              </a:pPr>
              <a:t>‹#›</a:t>
            </a:fld>
            <a:endParaRPr lang="en-US"/>
          </a:p>
        </p:txBody>
      </p:sp>
    </p:spTree>
    <p:extLst>
      <p:ext uri="{BB962C8B-B14F-4D97-AF65-F5344CB8AC3E}">
        <p14:creationId xmlns:p14="http://schemas.microsoft.com/office/powerpoint/2010/main" val="10354007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423960C-79AD-4EE7-AF0E-05E8AFFAB466}" type="datetimeFigureOut">
              <a:rPr lang="en-US"/>
              <a:pPr>
                <a:defRPr/>
              </a:pPr>
              <a:t>4/26/2023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7CF1650-9AB0-4BBC-9385-46D5ECCF0BAA}" type="slidenum">
              <a:rPr lang="en-US"/>
              <a:pPr>
                <a:defRPr/>
              </a:pPr>
              <a:t>‹#›</a:t>
            </a:fld>
            <a:endParaRPr lang="en-US"/>
          </a:p>
        </p:txBody>
      </p:sp>
    </p:spTree>
    <p:extLst>
      <p:ext uri="{BB962C8B-B14F-4D97-AF65-F5344CB8AC3E}">
        <p14:creationId xmlns:p14="http://schemas.microsoft.com/office/powerpoint/2010/main" val="1497206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7DE2861-55CC-40A2-BF43-CA52895A3F37}" type="datetimeFigureOut">
              <a:rPr lang="en-US"/>
              <a:pPr>
                <a:defRPr/>
              </a:pPr>
              <a:t>4/26/2023</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3F48886E-47DA-4B86-8026-39F16707C546}" type="slidenum">
              <a:rPr lang="en-US"/>
              <a:pPr>
                <a:defRPr/>
              </a:pPr>
              <a:t>‹#›</a:t>
            </a:fld>
            <a:endParaRPr lang="en-US"/>
          </a:p>
        </p:txBody>
      </p:sp>
    </p:spTree>
    <p:extLst>
      <p:ext uri="{BB962C8B-B14F-4D97-AF65-F5344CB8AC3E}">
        <p14:creationId xmlns:p14="http://schemas.microsoft.com/office/powerpoint/2010/main" val="8812956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7633004-2F0E-4750-B5D5-0F3C0D84AAE9}" type="datetimeFigureOut">
              <a:rPr lang="en-US"/>
              <a:pPr>
                <a:defRPr/>
              </a:pPr>
              <a:t>4/26/2023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169522E-C9BB-4E73-AFD1-3239EE607E6D}" type="slidenum">
              <a:rPr lang="en-US"/>
              <a:pPr>
                <a:defRPr/>
              </a:pPr>
              <a:t>‹#›</a:t>
            </a:fld>
            <a:endParaRPr lang="en-US"/>
          </a:p>
        </p:txBody>
      </p:sp>
    </p:spTree>
    <p:extLst>
      <p:ext uri="{BB962C8B-B14F-4D97-AF65-F5344CB8AC3E}">
        <p14:creationId xmlns:p14="http://schemas.microsoft.com/office/powerpoint/2010/main" val="30585747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9C416A7-99A7-46BB-B075-51C9814D6D72}" type="datetimeFigureOut">
              <a:rPr lang="en-US"/>
              <a:pPr>
                <a:defRPr/>
              </a:pPr>
              <a:t>4/26/2023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02F39C5-68BF-4940-BAE0-B5B6190B2105}" type="slidenum">
              <a:rPr lang="en-US"/>
              <a:pPr>
                <a:defRPr/>
              </a:pPr>
              <a:t>‹#›</a:t>
            </a:fld>
            <a:endParaRPr lang="en-US"/>
          </a:p>
        </p:txBody>
      </p:sp>
    </p:spTree>
    <p:extLst>
      <p:ext uri="{BB962C8B-B14F-4D97-AF65-F5344CB8AC3E}">
        <p14:creationId xmlns:p14="http://schemas.microsoft.com/office/powerpoint/2010/main" val="17612219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DD047BD-1787-46BB-B96F-D0441A58232C}" type="datetimeFigureOut">
              <a:rPr lang="en-US"/>
              <a:pPr>
                <a:defRPr/>
              </a:pPr>
              <a:t>4/26/2023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30DBD23-7254-4785-AACF-09AE300BCA88}" type="slidenum">
              <a:rPr lang="en-US"/>
              <a:pPr>
                <a:defRPr/>
              </a:pPr>
              <a:t>‹#›</a:t>
            </a:fld>
            <a:endParaRPr lang="en-US"/>
          </a:p>
        </p:txBody>
      </p:sp>
    </p:spTree>
    <p:extLst>
      <p:ext uri="{BB962C8B-B14F-4D97-AF65-F5344CB8AC3E}">
        <p14:creationId xmlns:p14="http://schemas.microsoft.com/office/powerpoint/2010/main" val="372213122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7D8A2FF-93CC-4424-A041-ADA03771F1F6}" type="datetimeFigureOut">
              <a:rPr lang="en-US"/>
              <a:pPr>
                <a:defRPr/>
              </a:pPr>
              <a:t>4/26/2023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50BF44-2512-4843-8A77-1B42C1DCA77A}" type="slidenum">
              <a:rPr lang="en-US"/>
              <a:pPr>
                <a:defRPr/>
              </a:pPr>
              <a:t>‹#›</a:t>
            </a:fld>
            <a:endParaRPr lang="en-US"/>
          </a:p>
        </p:txBody>
      </p:sp>
    </p:spTree>
    <p:extLst>
      <p:ext uri="{BB962C8B-B14F-4D97-AF65-F5344CB8AC3E}">
        <p14:creationId xmlns:p14="http://schemas.microsoft.com/office/powerpoint/2010/main" val="112657743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A949429-4DDD-472D-83A9-7164D4BD97FC}" type="datetimeFigureOut">
              <a:rPr lang="en-US"/>
              <a:pPr>
                <a:defRPr/>
              </a:pPr>
              <a:t>4/26/2023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7CADDE-560F-499C-91BF-C47535684B3B}" type="slidenum">
              <a:rPr lang="en-US"/>
              <a:pPr>
                <a:defRPr/>
              </a:pPr>
              <a:t>‹#›</a:t>
            </a:fld>
            <a:endParaRPr lang="en-US"/>
          </a:p>
        </p:txBody>
      </p:sp>
    </p:spTree>
    <p:extLst>
      <p:ext uri="{BB962C8B-B14F-4D97-AF65-F5344CB8AC3E}">
        <p14:creationId xmlns:p14="http://schemas.microsoft.com/office/powerpoint/2010/main" val="611998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B258B43-C00B-4627-BF89-FA7CB236B2CA}" type="datetimeFigureOut">
              <a:rPr lang="en-US"/>
              <a:pPr>
                <a:defRPr/>
              </a:pPr>
              <a:t>4/26/2023</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D994E8DD-9829-4F70-A45F-4616B2CBEEE7}" type="slidenum">
              <a:rPr lang="en-US"/>
              <a:pPr>
                <a:defRPr/>
              </a:pPr>
              <a:t>‹#›</a:t>
            </a:fld>
            <a:endParaRPr lang="en-US"/>
          </a:p>
        </p:txBody>
      </p:sp>
    </p:spTree>
    <p:extLst>
      <p:ext uri="{BB962C8B-B14F-4D97-AF65-F5344CB8AC3E}">
        <p14:creationId xmlns:p14="http://schemas.microsoft.com/office/powerpoint/2010/main" val="3528329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385D1BD-4163-406F-AF6E-CA2F8C5EC84B}" type="datetimeFigureOut">
              <a:rPr lang="en-US"/>
              <a:pPr>
                <a:defRPr/>
              </a:pPr>
              <a:t>4/26/2023</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53273289-7382-4E0A-9B0D-E5CD3C4DF7AF}" type="slidenum">
              <a:rPr lang="en-US"/>
              <a:pPr>
                <a:defRPr/>
              </a:pPr>
              <a:t>‹#›</a:t>
            </a:fld>
            <a:endParaRPr lang="en-US"/>
          </a:p>
        </p:txBody>
      </p:sp>
    </p:spTree>
    <p:extLst>
      <p:ext uri="{BB962C8B-B14F-4D97-AF65-F5344CB8AC3E}">
        <p14:creationId xmlns:p14="http://schemas.microsoft.com/office/powerpoint/2010/main" val="1504155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1EAEDED-9EFE-4612-8E20-18BFCA9CB80A}" type="datetimeFigureOut">
              <a:rPr lang="en-US"/>
              <a:pPr>
                <a:defRPr/>
              </a:pPr>
              <a:t>4/26/2023</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BD48AB54-C048-492B-8554-E329C92EBD25}" type="slidenum">
              <a:rPr lang="en-US"/>
              <a:pPr>
                <a:defRPr/>
              </a:pPr>
              <a:t>‹#›</a:t>
            </a:fld>
            <a:endParaRPr lang="en-US"/>
          </a:p>
        </p:txBody>
      </p:sp>
    </p:spTree>
    <p:extLst>
      <p:ext uri="{BB962C8B-B14F-4D97-AF65-F5344CB8AC3E}">
        <p14:creationId xmlns:p14="http://schemas.microsoft.com/office/powerpoint/2010/main" val="502393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288D6C50-0420-46CB-A423-BADE458945D6}" type="datetimeFigureOut">
              <a:rPr lang="en-US"/>
              <a:pPr>
                <a:defRPr/>
              </a:pPr>
              <a:t>4/26/2023</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01038F65-4BA7-4989-B165-40E3D48DDB08}" type="slidenum">
              <a:rPr lang="en-US"/>
              <a:pPr>
                <a:defRPr/>
              </a:pPr>
              <a:t>‹#›</a:t>
            </a:fld>
            <a:endParaRPr lang="en-US"/>
          </a:p>
        </p:txBody>
      </p:sp>
    </p:spTree>
    <p:extLst>
      <p:ext uri="{BB962C8B-B14F-4D97-AF65-F5344CB8AC3E}">
        <p14:creationId xmlns:p14="http://schemas.microsoft.com/office/powerpoint/2010/main" val="2973675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39401C4-B75D-4011-A4C8-2FBF4E8C39EC}" type="datetimeFigureOut">
              <a:rPr lang="en-US"/>
              <a:pPr>
                <a:defRPr/>
              </a:pPr>
              <a:t>4/26/2023</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4E7F5839-6599-4BA0-9DBE-6E394EE23178}" type="slidenum">
              <a:rPr lang="en-US"/>
              <a:pPr>
                <a:defRPr/>
              </a:pPr>
              <a:t>‹#›</a:t>
            </a:fld>
            <a:endParaRPr lang="en-US"/>
          </a:p>
        </p:txBody>
      </p:sp>
    </p:spTree>
    <p:extLst>
      <p:ext uri="{BB962C8B-B14F-4D97-AF65-F5344CB8AC3E}">
        <p14:creationId xmlns:p14="http://schemas.microsoft.com/office/powerpoint/2010/main" val="969535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endParaRPr lang="sr-Latn-RS" altLang="sr-Latn-RS"/>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endParaRPr lang="sr-Latn-RS" altLang="sr-Latn-R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a:defRPr/>
            </a:pPr>
            <a:fld id="{C5190434-DA73-4D6E-B3CA-504AC9760760}" type="datetimeFigureOut">
              <a:rPr lang="x-none"/>
              <a:pPr>
                <a:defRPr/>
              </a:pPr>
              <a:t>26.4.2023.</a:t>
            </a:fld>
            <a:endParaRPr lang="x-none"/>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a:defRPr/>
            </a:pPr>
            <a:endParaRPr lang="x-none"/>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hangingPunct="1">
              <a:defRPr sz="1200">
                <a:solidFill>
                  <a:schemeClr val="tx1">
                    <a:tint val="75000"/>
                  </a:schemeClr>
                </a:solidFill>
                <a:latin typeface="Arial" charset="0"/>
              </a:defRPr>
            </a:lvl1pPr>
          </a:lstStyle>
          <a:p>
            <a:pPr>
              <a:defRPr/>
            </a:pPr>
            <a:fld id="{736EA92C-AFB6-4352-8A57-402AA734D6B0}" type="slidenum">
              <a:rPr lang="x-none"/>
              <a:pPr>
                <a:defRPr/>
              </a:pPr>
              <a:t>‹#›</a:t>
            </a:fld>
            <a:endParaRPr lang="x-none"/>
          </a:p>
        </p:txBody>
      </p:sp>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BF3AB508-F78B-4382-8C90-617FDD9F1B21}" type="datetimeFigureOut">
              <a:rPr lang="en-US"/>
              <a:pPr>
                <a:defRPr/>
              </a:pPr>
              <a:t>4/26/2023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A8A2F4AE-BCAE-4BBF-AF63-606F3333F0F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6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1D28B7CC-0737-4499-8BD5-4CD847526806}" type="datetimeFigureOut">
              <a:rPr lang="en-US"/>
              <a:pPr>
                <a:defRPr/>
              </a:pPr>
              <a:t>4/26/2023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7C34524D-47BC-4EA5-AEB1-14C706CE0EB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685800" y="1774388"/>
            <a:ext cx="7772400" cy="1483673"/>
          </a:xfrm>
          <a:prstGeom prst="rect">
            <a:avLst/>
          </a:prstGeom>
        </p:spPr>
        <p:txBody>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endParaRPr lang="en-US" dirty="0">
              <a:solidFill>
                <a:schemeClr val="tx2">
                  <a:lumMod val="50000"/>
                </a:schemeClr>
              </a:solidFill>
            </a:endParaRPr>
          </a:p>
        </p:txBody>
      </p:sp>
      <p:sp>
        <p:nvSpPr>
          <p:cNvPr id="9" name="Subtitle 2"/>
          <p:cNvSpPr txBox="1">
            <a:spLocks/>
          </p:cNvSpPr>
          <p:nvPr/>
        </p:nvSpPr>
        <p:spPr>
          <a:xfrm>
            <a:off x="685800" y="3551117"/>
            <a:ext cx="7772400" cy="918487"/>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fontAlgn="auto" hangingPunct="1">
              <a:spcAft>
                <a:spcPts val="0"/>
              </a:spcAft>
              <a:buFont typeface="Arial" panose="020B0604020202020204" pitchFamily="34" charset="0"/>
              <a:buNone/>
              <a:defRPr/>
            </a:pPr>
            <a:endParaRPr lang="x-none" dirty="0"/>
          </a:p>
          <a:p>
            <a:pPr eaLnBrk="1" fontAlgn="auto" hangingPunct="1">
              <a:spcAft>
                <a:spcPts val="0"/>
              </a:spcAft>
              <a:buFont typeface="Arial" panose="020B0604020202020204" pitchFamily="34" charset="0"/>
              <a:buNone/>
              <a:defRPr/>
            </a:pP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35896" y="5517232"/>
            <a:ext cx="2279758" cy="11076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0232" y="5278679"/>
            <a:ext cx="2235454" cy="1190397"/>
          </a:xfrm>
          <a:prstGeom prst="rect">
            <a:avLst/>
          </a:prstGeom>
        </p:spPr>
      </p:pic>
      <p:pic>
        <p:nvPicPr>
          <p:cNvPr id="10" name="Picture 9">
            <a:extLst>
              <a:ext uri="{FF2B5EF4-FFF2-40B4-BE49-F238E27FC236}">
                <a16:creationId xmlns:a16="http://schemas.microsoft.com/office/drawing/2014/main" id="{4AFD2D1C-6F4B-4E21-BA4C-D51D590F6FA9}"/>
              </a:ext>
            </a:extLst>
          </p:cNvPr>
          <p:cNvPicPr>
            <a:picLocks noChangeAspect="1"/>
          </p:cNvPicPr>
          <p:nvPr/>
        </p:nvPicPr>
        <p:blipFill>
          <a:blip r:embed="rId4"/>
          <a:stretch>
            <a:fillRect/>
          </a:stretch>
        </p:blipFill>
        <p:spPr>
          <a:xfrm>
            <a:off x="611560" y="5278679"/>
            <a:ext cx="1875580" cy="1040605"/>
          </a:xfrm>
          <a:prstGeom prst="rect">
            <a:avLst/>
          </a:prstGeom>
        </p:spPr>
      </p:pic>
      <p:sp>
        <p:nvSpPr>
          <p:cNvPr id="5" name="TextBox 4">
            <a:extLst>
              <a:ext uri="{FF2B5EF4-FFF2-40B4-BE49-F238E27FC236}">
                <a16:creationId xmlns:a16="http://schemas.microsoft.com/office/drawing/2014/main" id="{14F566B0-5678-1C75-2149-A42CA20BA54A}"/>
              </a:ext>
            </a:extLst>
          </p:cNvPr>
          <p:cNvSpPr txBox="1"/>
          <p:nvPr/>
        </p:nvSpPr>
        <p:spPr>
          <a:xfrm>
            <a:off x="1043608" y="1774388"/>
            <a:ext cx="6696744" cy="1569660"/>
          </a:xfrm>
          <a:prstGeom prst="rect">
            <a:avLst/>
          </a:prstGeom>
          <a:noFill/>
        </p:spPr>
        <p:txBody>
          <a:bodyPr wrap="square">
            <a:spAutoFit/>
          </a:bodyPr>
          <a:lstStyle/>
          <a:p>
            <a:pPr marL="0" indent="0" algn="ctr">
              <a:buNone/>
            </a:pPr>
            <a:r>
              <a:rPr lang="sr-Cyrl-RS" sz="3200" b="1" dirty="0">
                <a:cs typeface="Times New Roman" panose="02020603050405020304" pitchFamily="18" charset="0"/>
              </a:rPr>
              <a:t>ФИНАНСИЈСКИ ЛИЗИНГ</a:t>
            </a:r>
          </a:p>
          <a:p>
            <a:pPr marL="0" indent="0" algn="ctr">
              <a:buNone/>
            </a:pPr>
            <a:endParaRPr lang="sr-Cyrl-RS" sz="3200" b="1" dirty="0">
              <a:cs typeface="Times New Roman" panose="02020603050405020304" pitchFamily="18" charset="0"/>
            </a:endParaRPr>
          </a:p>
          <a:p>
            <a:pPr marL="0" indent="0" algn="ctr">
              <a:buNone/>
            </a:pPr>
            <a:r>
              <a:rPr lang="sr-Cyrl-RS" sz="3200" b="1" dirty="0">
                <a:cs typeface="Times New Roman" panose="02020603050405020304" pitchFamily="18" charset="0"/>
              </a:rPr>
              <a:t>ПОЈАМ И ПРАКСА У СТЕЧАЈУ</a:t>
            </a:r>
          </a:p>
        </p:txBody>
      </p:sp>
      <p:sp>
        <p:nvSpPr>
          <p:cNvPr id="6" name="TextBox 5">
            <a:extLst>
              <a:ext uri="{FF2B5EF4-FFF2-40B4-BE49-F238E27FC236}">
                <a16:creationId xmlns:a16="http://schemas.microsoft.com/office/drawing/2014/main" id="{F61F2B7E-2856-1922-6D3A-7B475335749C}"/>
              </a:ext>
            </a:extLst>
          </p:cNvPr>
          <p:cNvSpPr txBox="1"/>
          <p:nvPr/>
        </p:nvSpPr>
        <p:spPr>
          <a:xfrm>
            <a:off x="1115616" y="4353507"/>
            <a:ext cx="7108304" cy="646331"/>
          </a:xfrm>
          <a:prstGeom prst="rect">
            <a:avLst/>
          </a:prstGeom>
          <a:noFill/>
        </p:spPr>
        <p:txBody>
          <a:bodyPr wrap="square">
            <a:spAutoFit/>
          </a:bodyPr>
          <a:lstStyle/>
          <a:p>
            <a:r>
              <a:rPr lang="ru-RU" dirty="0"/>
              <a:t>припремљен за вебинар „Лизинг у стечајном поступку“ </a:t>
            </a:r>
            <a:endParaRPr lang="sr-Latn-RS" dirty="0"/>
          </a:p>
          <a:p>
            <a:r>
              <a:rPr lang="ru-RU" dirty="0"/>
              <a:t>27. април 2023. године у организацији АЛСУ</a:t>
            </a:r>
            <a:endParaRPr lang="sr-Latn-RS" dirty="0"/>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340768"/>
            <a:ext cx="8229600" cy="4525963"/>
          </a:xfrm>
        </p:spPr>
        <p:txBody>
          <a:bodyPr/>
          <a:lstStyle/>
          <a:p>
            <a:pPr marL="0" indent="0" algn="ctr">
              <a:buNone/>
            </a:pPr>
            <a:r>
              <a:rPr lang="ru-RU" sz="2800" b="1" dirty="0"/>
              <a:t>УГОВОР (ПОСАО) ФИНАНСИЈСКОГ ЛИЗИНГА И ЗАСТАРЕЛОСТ ПОТРАЖИВАЊА</a:t>
            </a:r>
          </a:p>
          <a:p>
            <a:pPr marL="0" indent="0">
              <a:buNone/>
            </a:pPr>
            <a:endParaRPr lang="sr-Cyrl-RS" dirty="0"/>
          </a:p>
          <a:p>
            <a:pPr marL="0" indent="0">
              <a:buNone/>
            </a:pPr>
            <a:r>
              <a:rPr lang="sr-Cyrl-RS" sz="1800" b="1" dirty="0">
                <a:effectLst/>
                <a:latin typeface="Calibri" panose="020F0502020204030204" pitchFamily="34" charset="0"/>
                <a:ea typeface="Calibri" panose="020F0502020204030204" pitchFamily="34" charset="0"/>
                <a:cs typeface="Times New Roman" panose="02020603050405020304" pitchFamily="18" charset="0"/>
              </a:rPr>
              <a:t>ВКС, Прев 339/2019 од 18.6.2020. године</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r-Cyrl-RS" sz="1800" dirty="0"/>
          </a:p>
          <a:p>
            <a:pPr marL="0" indent="0" algn="just">
              <a:buNone/>
            </a:pPr>
            <a:r>
              <a:rPr lang="sr-Cyrl-RS" sz="1800" dirty="0">
                <a:effectLst/>
                <a:latin typeface="Calibri" panose="020F0502020204030204" pitchFamily="34" charset="0"/>
                <a:ea typeface="Calibri" panose="020F0502020204030204" pitchFamily="34" charset="0"/>
                <a:cs typeface="Times New Roman" panose="02020603050405020304" pitchFamily="18" charset="0"/>
              </a:rPr>
              <a:t>„</a:t>
            </a:r>
            <a:r>
              <a:rPr lang="sr-Cyrl-RS" sz="1800" i="1" dirty="0">
                <a:effectLst/>
                <a:latin typeface="Calibri" panose="020F0502020204030204" pitchFamily="34" charset="0"/>
                <a:ea typeface="Calibri" panose="020F0502020204030204" pitchFamily="34" charset="0"/>
                <a:cs typeface="Times New Roman" panose="02020603050405020304" pitchFamily="18" charset="0"/>
              </a:rPr>
              <a:t>С тога, а полазећи од одредбе члана 95. став 1. Закона о стечају, којом је прописано да давалац лизинга подноси захтев да му се из стечајне масе излуче предмети лизинга, јасно је да се такав захтев мора уподобити пријави потраживања стечјаних поверилаца. У случају одбијања захтева за излучење предмета лизинга на страни стечајног дужника конституише се обавеза исплате пуног износа лизинг накнаде</a:t>
            </a:r>
            <a:r>
              <a:rPr lang="sr-Cyrl-RS" sz="1800" dirty="0">
                <a:effectLst/>
                <a:latin typeface="Calibri" panose="020F0502020204030204" pitchFamily="34" charset="0"/>
                <a:ea typeface="Calibri" panose="020F0502020204030204" pitchFamily="34" charset="0"/>
                <a:cs typeface="Times New Roman" panose="02020603050405020304" pitchFamily="18" charset="0"/>
              </a:rPr>
              <a:t>.“</a:t>
            </a:r>
            <a:endParaRPr lang="sr-Cyrl-RS" sz="1800" dirty="0"/>
          </a:p>
        </p:txBody>
      </p:sp>
    </p:spTree>
    <p:extLst>
      <p:ext uri="{BB962C8B-B14F-4D97-AF65-F5344CB8AC3E}">
        <p14:creationId xmlns:p14="http://schemas.microsoft.com/office/powerpoint/2010/main" val="1144649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340768"/>
            <a:ext cx="8229600" cy="4525963"/>
          </a:xfrm>
        </p:spPr>
        <p:txBody>
          <a:bodyPr/>
          <a:lstStyle/>
          <a:p>
            <a:pPr marL="0" indent="0" algn="ctr">
              <a:buNone/>
            </a:pPr>
            <a:r>
              <a:rPr lang="sr-Cyrl-RS" b="1" dirty="0"/>
              <a:t>ОБАВЕЗЕ СТЕЧАЈНЕ МАСЕ У СЛУЧАЈУ НЕИЗЛУЧЕЊА ПРЕДМЕТА ЛИЗИНГА</a:t>
            </a:r>
          </a:p>
          <a:p>
            <a:pPr marL="0" indent="0" algn="ctr">
              <a:buNone/>
            </a:pPr>
            <a:endParaRPr lang="sr-Cyrl-RS" b="1" dirty="0"/>
          </a:p>
          <a:p>
            <a:pPr marL="0" indent="0" algn="just">
              <a:buNone/>
            </a:pPr>
            <a:r>
              <a:rPr lang="ru-RU" sz="1800" b="1" dirty="0"/>
              <a:t>Члан 95. Закона о стечају  </a:t>
            </a:r>
          </a:p>
          <a:p>
            <a:pPr marL="0" indent="0" algn="just">
              <a:buNone/>
            </a:pPr>
            <a:r>
              <a:rPr lang="ru-RU" sz="1800" b="1" dirty="0"/>
              <a:t>Обавезе стечајног дужника према даваоцу лизинга које доспевају након отварања стечајног поступка сматрају се обавезама стечајне масе</a:t>
            </a:r>
            <a:r>
              <a:rPr lang="ru-RU" sz="1800" dirty="0"/>
              <a:t>.</a:t>
            </a:r>
          </a:p>
          <a:p>
            <a:pPr marL="0" indent="0" algn="just">
              <a:buNone/>
            </a:pPr>
            <a:endParaRPr lang="sr-Cyrl-RS" b="1" dirty="0"/>
          </a:p>
          <a:p>
            <a:pPr marL="0" indent="0">
              <a:buNone/>
            </a:pPr>
            <a:endParaRPr lang="sr-Cyrl-RS" dirty="0"/>
          </a:p>
          <a:p>
            <a:pPr marL="0" indent="0">
              <a:buNone/>
            </a:pPr>
            <a:endParaRPr lang="sr-Cyrl-RS" sz="1800" dirty="0"/>
          </a:p>
        </p:txBody>
      </p:sp>
    </p:spTree>
    <p:extLst>
      <p:ext uri="{BB962C8B-B14F-4D97-AF65-F5344CB8AC3E}">
        <p14:creationId xmlns:p14="http://schemas.microsoft.com/office/powerpoint/2010/main" val="3014297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268760"/>
            <a:ext cx="8229600" cy="5184576"/>
          </a:xfrm>
        </p:spPr>
        <p:txBody>
          <a:bodyPr/>
          <a:lstStyle/>
          <a:p>
            <a:pPr marL="0" indent="0" algn="ctr">
              <a:buNone/>
            </a:pPr>
            <a:r>
              <a:rPr lang="sr-Cyrl-RS" b="1" dirty="0"/>
              <a:t>ОБАВЕЗЕ СТЕЧАЈНЕ МАСЕ У СЛУЧАЈУ НЕИЗЛУЧЕЊА ПРЕДМЕТА ЛИЗИНГА</a:t>
            </a:r>
          </a:p>
          <a:p>
            <a:pPr marL="0" indent="0">
              <a:buNone/>
            </a:pPr>
            <a:endParaRPr lang="sr-Cyrl-RS" sz="1400" dirty="0"/>
          </a:p>
          <a:p>
            <a:pPr marL="0" indent="0">
              <a:lnSpc>
                <a:spcPct val="107000"/>
              </a:lnSpc>
              <a:spcAft>
                <a:spcPts val="800"/>
              </a:spcAft>
              <a:buNone/>
            </a:pPr>
            <a:r>
              <a:rPr lang="sr-Cyrl-RS" sz="1800" b="1" dirty="0">
                <a:effectLst/>
                <a:latin typeface="Calibri" panose="020F0502020204030204" pitchFamily="34" charset="0"/>
                <a:ea typeface="Calibri" panose="020F0502020204030204" pitchFamily="34" charset="0"/>
                <a:cs typeface="Times New Roman" panose="02020603050405020304" pitchFamily="18" charset="0"/>
              </a:rPr>
              <a:t>2. Случај:</a:t>
            </a:r>
            <a:endParaRPr lang="sr-Latn-RS"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r-Cyrl-RS" sz="1800" dirty="0">
                <a:effectLst/>
                <a:latin typeface="Calibri" panose="020F0502020204030204" pitchFamily="34" charset="0"/>
                <a:ea typeface="Calibri" panose="020F0502020204030204" pitchFamily="34" charset="0"/>
                <a:cs typeface="Times New Roman" panose="02020603050405020304" pitchFamily="18" charset="0"/>
              </a:rPr>
              <a:t>Давалац лизинга је поднео захтев за излучењем предмета лизинга који је одбијен од стране стечајног управника јер се предмет лизинга није налазио у државини стечајног дужника. </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r-Cyrl-RS" sz="1800" dirty="0">
                <a:effectLst/>
                <a:latin typeface="Calibri" panose="020F0502020204030204" pitchFamily="34" charset="0"/>
                <a:ea typeface="Calibri" panose="020F0502020204030204" pitchFamily="34" charset="0"/>
                <a:cs typeface="Times New Roman" panose="02020603050405020304" pitchFamily="18" charset="0"/>
              </a:rPr>
              <a:t>Стечајни дужник је (пре дана отварања стечаја) правним послом и без сагласности даваоца лизинга да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o</a:t>
            </a:r>
            <a:r>
              <a:rPr lang="sr-Cyrl-RS" sz="1800" dirty="0">
                <a:effectLst/>
                <a:latin typeface="Calibri" panose="020F0502020204030204" pitchFamily="34" charset="0"/>
                <a:ea typeface="Calibri" panose="020F0502020204030204" pitchFamily="34" charset="0"/>
                <a:cs typeface="Times New Roman" panose="02020603050405020304" pitchFamily="18" charset="0"/>
              </a:rPr>
              <a:t> у подзакуп предмет лизинга.</a:t>
            </a:r>
          </a:p>
          <a:p>
            <a:pPr>
              <a:lnSpc>
                <a:spcPct val="107000"/>
              </a:lnSpc>
              <a:spcAft>
                <a:spcPts val="800"/>
              </a:spcAft>
            </a:pPr>
            <a:r>
              <a:rPr lang="sr-Cyrl-RS" sz="1800" dirty="0">
                <a:latin typeface="Calibri" panose="020F0502020204030204" pitchFamily="34" charset="0"/>
                <a:ea typeface="Calibri" panose="020F0502020204030204" pitchFamily="34" charset="0"/>
                <a:cs typeface="Times New Roman" panose="02020603050405020304" pitchFamily="18" charset="0"/>
              </a:rPr>
              <a:t>Давалац лизинга је поднео захтев за исплатом обавеза стечајне масе у периоду од отварања стечајног поступка до датума одузимања предмета лизинга.</a:t>
            </a:r>
            <a:endParaRPr lang="sr-Cyrl-R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r-Cyrl-RS" sz="1800" dirty="0">
                <a:latin typeface="Calibri" panose="020F0502020204030204" pitchFamily="34" charset="0"/>
                <a:ea typeface="Calibri" panose="020F0502020204030204" pitchFamily="34" charset="0"/>
                <a:cs typeface="Times New Roman" panose="02020603050405020304" pitchFamily="18" charset="0"/>
              </a:rPr>
              <a:t>Другостепени суд је преиначио одлуку првостепеног суда и усвојио захтев Даваоца лизинга за исплатом обавеза стечајне масе.</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r-Cyrl-RS" dirty="0"/>
          </a:p>
          <a:p>
            <a:pPr marL="0" indent="0">
              <a:buNone/>
            </a:pPr>
            <a:endParaRPr lang="sr-Cyrl-RS" sz="1800" dirty="0"/>
          </a:p>
        </p:txBody>
      </p:sp>
    </p:spTree>
    <p:extLst>
      <p:ext uri="{BB962C8B-B14F-4D97-AF65-F5344CB8AC3E}">
        <p14:creationId xmlns:p14="http://schemas.microsoft.com/office/powerpoint/2010/main" val="453218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412776"/>
            <a:ext cx="8229600" cy="4896544"/>
          </a:xfrm>
        </p:spPr>
        <p:txBody>
          <a:bodyPr/>
          <a:lstStyle/>
          <a:p>
            <a:pPr marL="0" indent="0" algn="ctr">
              <a:buNone/>
            </a:pPr>
            <a:r>
              <a:rPr lang="sr-Cyrl-RS" b="1" dirty="0"/>
              <a:t>ОБАВЕЗЕ СТЕЧАЈНЕ МАСЕ У СЛУЧАЈУ НЕИЗЛУЧЕЊА ПРЕДМЕТА ЛИЗИНГА</a:t>
            </a:r>
          </a:p>
          <a:p>
            <a:pPr marL="0" indent="0">
              <a:lnSpc>
                <a:spcPct val="107000"/>
              </a:lnSpc>
              <a:spcAft>
                <a:spcPts val="800"/>
              </a:spcAft>
              <a:buNone/>
            </a:pPr>
            <a:endParaRPr lang="sr-Cyrl-RS" sz="1800" b="1" dirty="0"/>
          </a:p>
          <a:p>
            <a:pPr marL="0" indent="0">
              <a:lnSpc>
                <a:spcPct val="107000"/>
              </a:lnSpc>
              <a:spcAft>
                <a:spcPts val="800"/>
              </a:spcAft>
              <a:buNone/>
            </a:pPr>
            <a:r>
              <a:rPr lang="sr-Cyrl-RS" sz="1800" b="1" dirty="0"/>
              <a:t>ВКС </a:t>
            </a:r>
            <a:r>
              <a:rPr lang="sr-Cyrl-RS" sz="1800" b="1" dirty="0">
                <a:effectLst/>
                <a:latin typeface="Calibri" panose="020F0502020204030204" pitchFamily="34" charset="0"/>
                <a:ea typeface="Calibri" panose="020F0502020204030204" pitchFamily="34" charset="0"/>
                <a:cs typeface="Times New Roman" panose="02020603050405020304" pitchFamily="18" charset="0"/>
              </a:rPr>
              <a:t>Прев 577/2021</a:t>
            </a:r>
            <a:endParaRPr lang="sr-Latn-R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sr-Cyrl-RS" sz="1800" dirty="0">
                <a:effectLst/>
                <a:latin typeface="Calibri" panose="020F0502020204030204" pitchFamily="34" charset="0"/>
                <a:ea typeface="Calibri" panose="020F0502020204030204" pitchFamily="34" charset="0"/>
                <a:cs typeface="Times New Roman" panose="02020603050405020304" pitchFamily="18" charset="0"/>
              </a:rPr>
              <a:t>Цитат: </a:t>
            </a:r>
          </a:p>
          <a:p>
            <a:pPr marL="0" indent="0" algn="just">
              <a:lnSpc>
                <a:spcPct val="107000"/>
              </a:lnSpc>
              <a:spcAft>
                <a:spcPts val="800"/>
              </a:spcAft>
              <a:buNone/>
            </a:pPr>
            <a:r>
              <a:rPr lang="sr-Cyrl-RS" sz="1800" dirty="0">
                <a:effectLst/>
                <a:latin typeface="Calibri" panose="020F0502020204030204" pitchFamily="34" charset="0"/>
                <a:ea typeface="Calibri" panose="020F0502020204030204" pitchFamily="34" charset="0"/>
                <a:cs typeface="Times New Roman" panose="02020603050405020304" pitchFamily="18" charset="0"/>
              </a:rPr>
              <a:t>„</a:t>
            </a:r>
            <a:r>
              <a:rPr lang="sr-Cyrl-RS" sz="1800" i="1" dirty="0">
                <a:effectLst/>
                <a:latin typeface="Calibri" panose="020F0502020204030204" pitchFamily="34" charset="0"/>
                <a:ea typeface="Calibri" panose="020F0502020204030204" pitchFamily="34" charset="0"/>
                <a:cs typeface="Times New Roman" panose="02020603050405020304" pitchFamily="18" charset="0"/>
              </a:rPr>
              <a:t>Насупрот ревизијским наводима, правилно друстепени суд полази од одредбе члана 35 став 4 Закона о финансијском лизингу на темељу које државина и коришћење предмета лизинга нису од утицаја на обавезе туженог из уговора о финансијском лизингу...</a:t>
            </a:r>
            <a:endParaRPr lang="sr-Latn-RS" sz="1800" i="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sr-Cyrl-RS" sz="1800" i="1" dirty="0">
                <a:effectLst/>
                <a:latin typeface="Calibri" panose="020F0502020204030204" pitchFamily="34" charset="0"/>
                <a:ea typeface="Calibri" panose="020F0502020204030204" pitchFamily="34" charset="0"/>
                <a:cs typeface="Times New Roman" panose="02020603050405020304" pitchFamily="18" charset="0"/>
              </a:rPr>
              <a:t>У случају одбијања захтева за излучење предмета лизинга на страни стечајног дужника конституише се обавеза исплате пуног износа лизинг накнаде. Стога је правилно досуђена лизинг накнада за период од отварања стечајног поступка до враћања предмета лизинга</a:t>
            </a:r>
            <a:r>
              <a:rPr lang="sr-Cyrl-RS" sz="1800" dirty="0">
                <a:effectLst/>
                <a:latin typeface="Calibri" panose="020F0502020204030204" pitchFamily="34" charset="0"/>
                <a:ea typeface="Calibri" panose="020F0502020204030204" pitchFamily="34" charset="0"/>
                <a:cs typeface="Times New Roman" panose="02020603050405020304" pitchFamily="18" charset="0"/>
              </a:rPr>
              <a:t>.“</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r-Cyrl-RS" sz="1800" dirty="0"/>
          </a:p>
        </p:txBody>
      </p:sp>
    </p:spTree>
    <p:extLst>
      <p:ext uri="{BB962C8B-B14F-4D97-AF65-F5344CB8AC3E}">
        <p14:creationId xmlns:p14="http://schemas.microsoft.com/office/powerpoint/2010/main" val="3450698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412776"/>
            <a:ext cx="8229600" cy="4525963"/>
          </a:xfrm>
        </p:spPr>
        <p:txBody>
          <a:bodyPr/>
          <a:lstStyle/>
          <a:p>
            <a:pPr marL="0" indent="0" algn="ctr">
              <a:buNone/>
            </a:pPr>
            <a:r>
              <a:rPr lang="sr-Cyrl-RS" b="1" dirty="0"/>
              <a:t>УППР - ЗАДРЖАВАЊЕ ПРЕДМЕТА ЛИЗИНГА</a:t>
            </a:r>
          </a:p>
          <a:p>
            <a:pPr marL="0" indent="0">
              <a:buNone/>
            </a:pPr>
            <a:endParaRPr lang="sr-Cyrl-RS" sz="1800" dirty="0"/>
          </a:p>
          <a:p>
            <a:pPr marL="0" indent="0">
              <a:buNone/>
            </a:pPr>
            <a:r>
              <a:rPr lang="sr-Cyrl-RS" sz="1800" b="1" dirty="0"/>
              <a:t>Члан 95. Закона о стечају</a:t>
            </a:r>
          </a:p>
          <a:p>
            <a:pPr marL="0" indent="0">
              <a:buNone/>
            </a:pPr>
            <a:endParaRPr lang="sr-Cyrl-RS" sz="1800" dirty="0"/>
          </a:p>
          <a:p>
            <a:pPr marL="0" indent="0">
              <a:buNone/>
            </a:pPr>
            <a:r>
              <a:rPr lang="ru-RU" sz="1800" i="1" dirty="0"/>
              <a:t>«У случају реорганизације, стечајни дужник односно стечајни управник је дужан да предмет лизинга преда даваоцу лизинга у року од осам дана од дана потврђивања усвојеног плана реорганизације, </a:t>
            </a:r>
            <a:r>
              <a:rPr lang="ru-RU" sz="1800" b="1" i="1" dirty="0"/>
              <a:t>уколико усвојени план реорганизације не предвиђа наставак коришћења предмета лизинга и плаћање лизинг накнада у складу са уговором о лизингу.</a:t>
            </a:r>
          </a:p>
          <a:p>
            <a:pPr marL="0" indent="0">
              <a:buNone/>
            </a:pPr>
            <a:r>
              <a:rPr lang="ru-RU" sz="1800" i="1" dirty="0"/>
              <a:t>Ако стечајни дужник односно стечајни управник не изврши предају предмета лизинга у складу са ставом 7. овог члана, </a:t>
            </a:r>
            <a:r>
              <a:rPr lang="ru-RU" sz="1800" b="1" i="1" dirty="0"/>
              <a:t>односно не извршава обавезе из уговора о лизингу након потврђивања усвојеног плана реорганизације, давалац лизинга има право да захтева повраћај државине и извршење на предмету лизинга у складу са уговором односно законом</a:t>
            </a:r>
            <a:r>
              <a:rPr lang="ru-RU" sz="1800" i="1" dirty="0"/>
              <a:t>.»</a:t>
            </a:r>
            <a:endParaRPr lang="sr-Cyrl-RS" sz="1800" i="1" dirty="0"/>
          </a:p>
        </p:txBody>
      </p:sp>
    </p:spTree>
    <p:extLst>
      <p:ext uri="{BB962C8B-B14F-4D97-AF65-F5344CB8AC3E}">
        <p14:creationId xmlns:p14="http://schemas.microsoft.com/office/powerpoint/2010/main" val="627053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412776"/>
            <a:ext cx="8229600" cy="4525963"/>
          </a:xfrm>
        </p:spPr>
        <p:txBody>
          <a:bodyPr/>
          <a:lstStyle/>
          <a:p>
            <a:pPr marL="0" indent="0" algn="ctr">
              <a:buNone/>
            </a:pPr>
            <a:r>
              <a:rPr lang="sr-Cyrl-RS" b="1" dirty="0"/>
              <a:t>УППР - ЗАДРЖАВАЊЕ ПРЕДМЕТА ЛИЗИНГА</a:t>
            </a:r>
          </a:p>
          <a:p>
            <a:pPr marL="0" indent="0">
              <a:buNone/>
            </a:pPr>
            <a:endParaRPr lang="sr-Cyrl-RS" sz="1800" dirty="0"/>
          </a:p>
          <a:p>
            <a:pPr marL="0" indent="0">
              <a:buNone/>
            </a:pPr>
            <a:r>
              <a:rPr lang="sr-Cyrl-RS" sz="1800" b="1" dirty="0"/>
              <a:t>3. Случај </a:t>
            </a:r>
          </a:p>
          <a:p>
            <a:pPr marL="0" indent="0" algn="just">
              <a:buNone/>
            </a:pPr>
            <a:r>
              <a:rPr lang="ru-RU" sz="1800" dirty="0"/>
              <a:t> - У поступку стечаја поверилац (лизинг кућа) пријављује своје потраживање по основу неплаћених лизинг рата у новчаном износу. Стечајни управник признаје тражени износ у целокупно пријављеном износу, а стечајни судија закључком утврђује висину износа и исплатни ред потраживања, чиме лизинг кућа стиче својство стечајног повериоца за потраживања у трећем исплатном реду.</a:t>
            </a:r>
          </a:p>
          <a:p>
            <a:pPr marL="0" indent="0">
              <a:buNone/>
            </a:pPr>
            <a:endParaRPr lang="ru-RU" sz="1800" dirty="0"/>
          </a:p>
          <a:p>
            <a:pPr marL="0" indent="0" algn="just">
              <a:buNone/>
            </a:pPr>
            <a:r>
              <a:rPr lang="ru-RU" sz="1800" dirty="0"/>
              <a:t> - У односу на излучни захтев који је лизинг кућа поднела у стечајном поступку, а уз сагласност одбора поверилаца, већи део ствари (опреме, возила) стечајни управник задржава код стечајног дужника. Лизинг рате уредно се измирују у стечајном поступку, како доспевају.</a:t>
            </a:r>
          </a:p>
          <a:p>
            <a:pPr marL="0" indent="0">
              <a:buNone/>
            </a:pPr>
            <a:endParaRPr lang="sr-Cyrl-RS" sz="1800" i="1" dirty="0"/>
          </a:p>
        </p:txBody>
      </p:sp>
    </p:spTree>
    <p:extLst>
      <p:ext uri="{BB962C8B-B14F-4D97-AF65-F5344CB8AC3E}">
        <p14:creationId xmlns:p14="http://schemas.microsoft.com/office/powerpoint/2010/main" val="2639249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412776"/>
            <a:ext cx="8229600" cy="4525963"/>
          </a:xfrm>
        </p:spPr>
        <p:txBody>
          <a:bodyPr/>
          <a:lstStyle/>
          <a:p>
            <a:pPr marL="0" indent="0" algn="ctr">
              <a:buNone/>
            </a:pPr>
            <a:r>
              <a:rPr lang="sr-Cyrl-RS" b="1" dirty="0"/>
              <a:t>УППР - ЗАДРЖАВАЊЕ ПРЕДМЕТА ЛИЗИНГА</a:t>
            </a:r>
          </a:p>
          <a:p>
            <a:pPr marL="0" indent="0">
              <a:buNone/>
            </a:pPr>
            <a:endParaRPr lang="sr-Cyrl-RS" sz="1800" dirty="0"/>
          </a:p>
          <a:p>
            <a:pPr marL="0" indent="0">
              <a:buNone/>
            </a:pPr>
            <a:r>
              <a:rPr lang="sr-Cyrl-RS" sz="1800" b="1" dirty="0"/>
              <a:t>3. Случај </a:t>
            </a:r>
          </a:p>
          <a:p>
            <a:pPr marL="0" indent="0">
              <a:buNone/>
            </a:pPr>
            <a:r>
              <a:rPr lang="ru-RU" sz="1800" dirty="0"/>
              <a:t>- У стечајном поступку исплаћена је и последња рата, али лизинг кућа одбија да дужнику издаје исправе потребне за стицање власништва на ствари, условљавајући давања ових исправа отплатом и исплатом дела потраживања, које је потраживање настало на страни стечајног дужника у периоду пре дана отварања поступка стечаја, ако је потраживање лизинг куће утврђено закључком стечајног судије у 3. исплатном реду и треба да дели судбину свих осталих потраживања овог исплатног реда и зависи од поступка деобе у стечајном поступку.</a:t>
            </a:r>
          </a:p>
          <a:p>
            <a:pPr>
              <a:buFontTx/>
              <a:buChar char="-"/>
            </a:pPr>
            <a:endParaRPr lang="ru-RU" sz="1800" dirty="0"/>
          </a:p>
          <a:p>
            <a:pPr marL="0" indent="0">
              <a:buNone/>
            </a:pPr>
            <a:r>
              <a:rPr lang="ru-RU" sz="1800" dirty="0"/>
              <a:t>- Као питање се намеће има ли лизинг кућа права и могућност условљавати издавање потврде у вези стицања права власништва.</a:t>
            </a:r>
          </a:p>
          <a:p>
            <a:pPr marL="0" indent="0">
              <a:buNone/>
            </a:pPr>
            <a:endParaRPr lang="sr-Cyrl-RS" sz="1800" i="1" dirty="0"/>
          </a:p>
        </p:txBody>
      </p:sp>
    </p:spTree>
    <p:extLst>
      <p:ext uri="{BB962C8B-B14F-4D97-AF65-F5344CB8AC3E}">
        <p14:creationId xmlns:p14="http://schemas.microsoft.com/office/powerpoint/2010/main" val="14100739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268760"/>
            <a:ext cx="8229600" cy="5472608"/>
          </a:xfrm>
        </p:spPr>
        <p:txBody>
          <a:bodyPr/>
          <a:lstStyle/>
          <a:p>
            <a:pPr marL="0" indent="0" algn="ctr">
              <a:buNone/>
            </a:pPr>
            <a:r>
              <a:rPr lang="sr-Cyrl-RS" b="1" dirty="0"/>
              <a:t>УППР - ЗАДРЖАВАЊЕ ПРЕДМЕТА ЛИЗИНГА</a:t>
            </a:r>
          </a:p>
          <a:p>
            <a:pPr marL="0" indent="0">
              <a:buNone/>
            </a:pPr>
            <a:endParaRPr lang="sr-Cyrl-RS" sz="1000" dirty="0"/>
          </a:p>
          <a:p>
            <a:pPr marL="0" indent="0">
              <a:buNone/>
            </a:pPr>
            <a:r>
              <a:rPr lang="ru-RU" sz="1800" b="1" i="1" dirty="0"/>
              <a:t>СТЕЧАЈНИ ПОСТУПАК - Питање бр. 13 - Закон о стечају: чл. 54 и 95</a:t>
            </a:r>
          </a:p>
          <a:p>
            <a:pPr marL="0" indent="0">
              <a:buNone/>
            </a:pPr>
            <a:r>
              <a:rPr lang="ru-RU" sz="1800" dirty="0"/>
              <a:t>У ситуацији када се поступак стечаја над примаоцем лизинга окончава реорганизацијом, тада ће се применити одредба члана 95. став 8. Закона о стечају, а то је да стечајни дужник, односно стечајни управник је дужан да предмет лизинга преда даваоцу лизинга у року од 8 дана од дана потврђивања и усвајања плана </a:t>
            </a:r>
            <a:r>
              <a:rPr lang="ru-RU" sz="1800" i="1" dirty="0"/>
              <a:t>реорганизације</a:t>
            </a:r>
            <a:r>
              <a:rPr lang="ru-RU" sz="1800" dirty="0"/>
              <a:t>, уколико усвојени план реорганизације не предвиђа наставак коришћења предмета лизинга и плаћање лизинг накнаде у складу са уговором о лизингу.</a:t>
            </a:r>
          </a:p>
          <a:p>
            <a:pPr marL="0" indent="0">
              <a:buNone/>
            </a:pPr>
            <a:r>
              <a:rPr lang="ru-RU" sz="1800" dirty="0"/>
              <a:t>На основу свега изнетог да се извести закључак да, уколико прималац лизинга жели да задржи предмет лизинга, поред плаћања лизинг рате у току стечајног поступка, у обавези је и да неплаћене лизинг рате до момента отварања стечаја намири даваоцу лизинга, да би се на њега пренела својина над предметом лизинга.</a:t>
            </a:r>
          </a:p>
          <a:p>
            <a:pPr marL="0" indent="0">
              <a:buNone/>
            </a:pPr>
            <a:r>
              <a:rPr lang="ru-RU" sz="1800" dirty="0"/>
              <a:t>(</a:t>
            </a:r>
            <a:r>
              <a:rPr lang="ru-RU" sz="1800" b="1" dirty="0"/>
              <a:t>Одговори на питања привредних судова који су утврђени на седници Одељења Привредног апелационог суда одржаној 23.10.2012. године - Судска пракса привредних судова - Билтен бр. 3/2012</a:t>
            </a:r>
            <a:r>
              <a:rPr lang="ru-RU" sz="1800" dirty="0"/>
              <a:t>)</a:t>
            </a:r>
            <a:endParaRPr lang="sr-Cyrl-RS" sz="1800" dirty="0"/>
          </a:p>
          <a:p>
            <a:pPr marL="0" indent="0">
              <a:buNone/>
            </a:pPr>
            <a:r>
              <a:rPr lang="ru-RU" sz="1800" dirty="0"/>
              <a:t> </a:t>
            </a:r>
          </a:p>
          <a:p>
            <a:pPr marL="0" indent="0">
              <a:buNone/>
            </a:pPr>
            <a:endParaRPr lang="sr-Cyrl-RS" sz="1800" i="1" dirty="0"/>
          </a:p>
        </p:txBody>
      </p:sp>
    </p:spTree>
    <p:extLst>
      <p:ext uri="{BB962C8B-B14F-4D97-AF65-F5344CB8AC3E}">
        <p14:creationId xmlns:p14="http://schemas.microsoft.com/office/powerpoint/2010/main" val="10377951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340768"/>
            <a:ext cx="8229600" cy="5040560"/>
          </a:xfrm>
        </p:spPr>
        <p:txBody>
          <a:bodyPr/>
          <a:lstStyle/>
          <a:p>
            <a:pPr marL="0" indent="0" algn="ctr">
              <a:buNone/>
            </a:pPr>
            <a:r>
              <a:rPr lang="sr-Cyrl-RS" b="1" dirty="0"/>
              <a:t>ФИНАНСИЈСКИ ЛИЗИНГ И СТЕЧАЈ У ПРАКСИ</a:t>
            </a:r>
          </a:p>
          <a:p>
            <a:pPr marL="0" indent="0" algn="ctr">
              <a:buNone/>
            </a:pPr>
            <a:r>
              <a:rPr lang="sr-Cyrl-RS" sz="2800" b="1" dirty="0">
                <a:effectLst/>
                <a:latin typeface="Calibri" panose="020F0502020204030204" pitchFamily="34" charset="0"/>
                <a:ea typeface="Calibri" panose="020F0502020204030204" pitchFamily="34" charset="0"/>
                <a:cs typeface="Times New Roman" panose="02020603050405020304" pitchFamily="18" charset="0"/>
              </a:rPr>
              <a:t>Радионица - дискусија</a:t>
            </a:r>
            <a:endParaRPr lang="sr-Latn-RS" sz="2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r-Cyrl-RS" sz="1200" dirty="0"/>
          </a:p>
          <a:p>
            <a:pPr marL="0" indent="0">
              <a:lnSpc>
                <a:spcPct val="107000"/>
              </a:lnSpc>
              <a:spcAft>
                <a:spcPts val="800"/>
              </a:spcAft>
              <a:buNone/>
            </a:pPr>
            <a:r>
              <a:rPr lang="sr-Cyrl-RS" sz="1800" b="1" dirty="0">
                <a:effectLst/>
                <a:latin typeface="Calibri" panose="020F0502020204030204" pitchFamily="34" charset="0"/>
                <a:ea typeface="Calibri" panose="020F0502020204030204" pitchFamily="34" charset="0"/>
                <a:cs typeface="Times New Roman" panose="02020603050405020304" pitchFamily="18" charset="0"/>
              </a:rPr>
              <a:t>4. Случај </a:t>
            </a:r>
            <a:endParaRPr lang="sr-Latn-RS"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r-Cyrl-RS" sz="1800" dirty="0">
                <a:effectLst/>
                <a:latin typeface="Calibri" panose="020F0502020204030204" pitchFamily="34" charset="0"/>
                <a:ea typeface="Calibri" panose="020F0502020204030204" pitchFamily="34" charset="0"/>
                <a:cs typeface="Times New Roman" panose="02020603050405020304" pitchFamily="18" charset="0"/>
              </a:rPr>
              <a:t>УППР-ом је предвиђено да је предмет лизинга од значаја за спровођење плана и предвиђен је наставак коришћења предмета лизинга у складу са уговором о лизингу.</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sr-Cyrl-RS" sz="1800" b="1" dirty="0">
                <a:effectLst/>
                <a:latin typeface="Calibri" panose="020F0502020204030204" pitchFamily="34" charset="0"/>
                <a:ea typeface="Calibri" panose="020F0502020204030204" pitchFamily="34" charset="0"/>
                <a:cs typeface="Times New Roman" panose="02020603050405020304" pitchFamily="18" charset="0"/>
              </a:rPr>
              <a:t>Чињенице:</a:t>
            </a:r>
            <a:endParaRPr lang="sr-Latn-RS"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r-Cyrl-RS" sz="1800" dirty="0">
                <a:effectLst/>
                <a:latin typeface="Calibri" panose="020F0502020204030204" pitchFamily="34" charset="0"/>
                <a:ea typeface="Calibri" panose="020F0502020204030204" pitchFamily="34" charset="0"/>
                <a:cs typeface="Times New Roman" panose="02020603050405020304" pitchFamily="18" charset="0"/>
              </a:rPr>
              <a:t>1. Уговор о финансијском лизингу је раскинут пре подношења плана.</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r-Cyrl-RS" sz="1800" dirty="0">
                <a:effectLst/>
                <a:latin typeface="Calibri" panose="020F0502020204030204" pitchFamily="34" charset="0"/>
                <a:ea typeface="Calibri" panose="020F0502020204030204" pitchFamily="34" charset="0"/>
                <a:cs typeface="Times New Roman" panose="02020603050405020304" pitchFamily="18" charset="0"/>
              </a:rPr>
              <a:t>2. Током трајања поступка по усвајању УППР протекао је рок на који је уговор закључен</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r-Cyrl-RS" sz="1800" dirty="0">
                <a:effectLst/>
                <a:latin typeface="Calibri" panose="020F0502020204030204" pitchFamily="34" charset="0"/>
                <a:ea typeface="Calibri" panose="020F0502020204030204" pitchFamily="34" charset="0"/>
                <a:cs typeface="Times New Roman" panose="02020603050405020304" pitchFamily="18" charset="0"/>
              </a:rPr>
              <a:t>3. Прималац лизинга  није измиривао своје обавезе плаћања рата лизинг накнада пре подношења плана, а ни након што је план усвојен</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r-Cyrl-RS" sz="1800" dirty="0"/>
          </a:p>
        </p:txBody>
      </p:sp>
    </p:spTree>
    <p:extLst>
      <p:ext uri="{BB962C8B-B14F-4D97-AF65-F5344CB8AC3E}">
        <p14:creationId xmlns:p14="http://schemas.microsoft.com/office/powerpoint/2010/main" val="1488072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2" name="Content Placeholder 1">
            <a:extLst>
              <a:ext uri="{FF2B5EF4-FFF2-40B4-BE49-F238E27FC236}">
                <a16:creationId xmlns:a16="http://schemas.microsoft.com/office/drawing/2014/main" id="{B5974154-05EE-451D-B9B5-AA99453F92D2}"/>
              </a:ext>
            </a:extLst>
          </p:cNvPr>
          <p:cNvSpPr>
            <a:spLocks noGrp="1"/>
          </p:cNvSpPr>
          <p:nvPr>
            <p:ph idx="1"/>
          </p:nvPr>
        </p:nvSpPr>
        <p:spPr>
          <a:xfrm>
            <a:off x="457200" y="1295606"/>
            <a:ext cx="8229600" cy="4853136"/>
          </a:xfrm>
        </p:spPr>
        <p:txBody>
          <a:bodyPr/>
          <a:lstStyle/>
          <a:p>
            <a:pPr marL="0" indent="0" algn="ctr">
              <a:buNone/>
            </a:pPr>
            <a:r>
              <a:rPr lang="sr-Cyrl-RS" sz="3200" b="1" u="sng" dirty="0">
                <a:cs typeface="Times New Roman" panose="02020603050405020304" pitchFamily="18" charset="0"/>
              </a:rPr>
              <a:t>ФИНАНСИЈСКИ ЛИЗИНГ</a:t>
            </a:r>
          </a:p>
          <a:p>
            <a:pPr marL="0" indent="0" algn="ctr">
              <a:buNone/>
            </a:pPr>
            <a:endParaRPr lang="sr-Latn-RS" sz="1000" b="1" u="sng" dirty="0">
              <a:cs typeface="Times New Roman" panose="02020603050405020304" pitchFamily="18" charset="0"/>
            </a:endParaRPr>
          </a:p>
          <a:p>
            <a:pPr marL="91440" marR="0" lvl="0" indent="-91440" algn="just"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sr-Cyrl-RS" sz="1800" b="1" i="0" u="none" strike="noStrike" kern="1200" cap="none" spc="0" normalizeH="0" baseline="0" noProof="0" dirty="0">
                <a:ln>
                  <a:noFill/>
                </a:ln>
                <a:solidFill>
                  <a:srgbClr val="000000">
                    <a:lumMod val="75000"/>
                    <a:lumOff val="25000"/>
                  </a:srgbClr>
                </a:solidFill>
                <a:effectLst/>
                <a:uLnTx/>
                <a:uFillTx/>
                <a:ea typeface="+mn-ea"/>
                <a:cs typeface="Times New Roman" panose="02020603050405020304" pitchFamily="18" charset="0"/>
              </a:rPr>
              <a:t>Кратка историја лизинга</a:t>
            </a:r>
          </a:p>
          <a:p>
            <a:pPr marL="685800" lvl="1" algn="just" fontAlgn="auto">
              <a:lnSpc>
                <a:spcPct val="90000"/>
              </a:lnSpc>
              <a:spcBef>
                <a:spcPts val="1200"/>
              </a:spcBef>
              <a:spcAft>
                <a:spcPts val="200"/>
              </a:spcAft>
              <a:buClr>
                <a:srgbClr val="E48312"/>
              </a:buClr>
              <a:buSzPct val="100000"/>
              <a:buFont typeface="Wingdings" panose="05000000000000000000" pitchFamily="2" charset="2"/>
              <a:buChar char="Ø"/>
              <a:defRPr/>
            </a:pPr>
            <a:r>
              <a:rPr lang="sr-Cyrl-RS" sz="1400" b="1" dirty="0">
                <a:solidFill>
                  <a:srgbClr val="000000">
                    <a:lumMod val="75000"/>
                    <a:lumOff val="25000"/>
                  </a:srgbClr>
                </a:solidFill>
                <a:cs typeface="Times New Roman" panose="02020603050405020304" pitchFamily="18" charset="0"/>
              </a:rPr>
              <a:t>Први историјски записи лизинга датирају још из времена Сумера и старих Римљана.</a:t>
            </a:r>
          </a:p>
          <a:p>
            <a:pPr marL="685800" lvl="1" algn="just" fontAlgn="auto">
              <a:lnSpc>
                <a:spcPct val="90000"/>
              </a:lnSpc>
              <a:spcBef>
                <a:spcPts val="1200"/>
              </a:spcBef>
              <a:spcAft>
                <a:spcPts val="200"/>
              </a:spcAft>
              <a:buClr>
                <a:srgbClr val="E48312"/>
              </a:buClr>
              <a:buSzPct val="100000"/>
              <a:buFont typeface="Wingdings" panose="05000000000000000000" pitchFamily="2" charset="2"/>
              <a:buChar char="Ø"/>
              <a:defRPr/>
            </a:pPr>
            <a:r>
              <a:rPr kumimoji="0" lang="sr-Cyrl-RS" sz="1400" b="1" i="0" u="none" strike="noStrike" kern="1200" cap="none" spc="0" normalizeH="0" baseline="0" noProof="0" dirty="0">
                <a:ln>
                  <a:noFill/>
                </a:ln>
                <a:solidFill>
                  <a:srgbClr val="000000">
                    <a:lumMod val="75000"/>
                    <a:lumOff val="25000"/>
                  </a:srgbClr>
                </a:solidFill>
                <a:effectLst/>
                <a:uLnTx/>
                <a:uFillTx/>
                <a:ea typeface="+mn-ea"/>
                <a:cs typeface="Times New Roman" panose="02020603050405020304" pitchFamily="18" charset="0"/>
              </a:rPr>
              <a:t>Модеран облик лизинга јавља се у другој половини 19. века у Америци са лизингом </a:t>
            </a:r>
            <a:r>
              <a:rPr lang="sr-Cyrl-RS" sz="1400" b="1" dirty="0">
                <a:solidFill>
                  <a:srgbClr val="000000">
                    <a:lumMod val="75000"/>
                    <a:lumOff val="25000"/>
                  </a:srgbClr>
                </a:solidFill>
                <a:cs typeface="Times New Roman" panose="02020603050405020304" pitchFamily="18" charset="0"/>
              </a:rPr>
              <a:t>возова и локомотива</a:t>
            </a:r>
            <a:endParaRPr kumimoji="0" lang="sr-Cyrl-RS" sz="1400" b="1" i="0" u="none" strike="noStrike" kern="1200" cap="none" spc="0" normalizeH="0" baseline="0" noProof="0" dirty="0">
              <a:ln>
                <a:noFill/>
              </a:ln>
              <a:solidFill>
                <a:srgbClr val="000000">
                  <a:lumMod val="75000"/>
                  <a:lumOff val="25000"/>
                </a:srgbClr>
              </a:solidFill>
              <a:effectLst/>
              <a:uLnTx/>
              <a:uFillTx/>
              <a:ea typeface="+mn-ea"/>
              <a:cs typeface="Times New Roman" panose="02020603050405020304" pitchFamily="18" charset="0"/>
            </a:endParaRPr>
          </a:p>
          <a:p>
            <a:pPr marL="91440" marR="0" lvl="0" indent="-91440" algn="just"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sr-Cyrl-RS" sz="1800" b="0" i="0" u="none" strike="noStrike" kern="1200" cap="none" spc="0" normalizeH="0" baseline="0" noProof="0" dirty="0">
                <a:ln>
                  <a:noFill/>
                </a:ln>
                <a:solidFill>
                  <a:srgbClr val="000000">
                    <a:lumMod val="75000"/>
                    <a:lumOff val="25000"/>
                  </a:srgbClr>
                </a:solidFill>
                <a:effectLst/>
                <a:uLnTx/>
                <a:uFillTx/>
                <a:ea typeface="+mn-ea"/>
                <a:cs typeface="Times New Roman" panose="02020603050405020304" pitchFamily="18" charset="0"/>
              </a:rPr>
              <a:t> </a:t>
            </a:r>
            <a:r>
              <a:rPr kumimoji="0" lang="sr-Cyrl-RS" sz="1800" b="1" i="0" u="none" strike="noStrike" kern="1200" cap="none" spc="0" normalizeH="0" baseline="0" noProof="0" dirty="0">
                <a:ln>
                  <a:noFill/>
                </a:ln>
                <a:solidFill>
                  <a:srgbClr val="000000">
                    <a:lumMod val="75000"/>
                    <a:lumOff val="25000"/>
                  </a:srgbClr>
                </a:solidFill>
                <a:effectLst/>
                <a:uLnTx/>
                <a:uFillTx/>
                <a:ea typeface="+mn-ea"/>
                <a:cs typeface="Times New Roman" panose="02020603050405020304" pitchFamily="18" charset="0"/>
              </a:rPr>
              <a:t>Врсте лизинга</a:t>
            </a:r>
          </a:p>
          <a:p>
            <a:pPr lvl="1" algn="just" fontAlgn="auto">
              <a:lnSpc>
                <a:spcPct val="90000"/>
              </a:lnSpc>
              <a:spcBef>
                <a:spcPts val="1200"/>
              </a:spcBef>
              <a:spcAft>
                <a:spcPts val="200"/>
              </a:spcAft>
              <a:buClr>
                <a:srgbClr val="E48312"/>
              </a:buClr>
              <a:buSzPct val="100000"/>
              <a:buFont typeface="Wingdings" panose="05000000000000000000" pitchFamily="2" charset="2"/>
              <a:buChar char="Ø"/>
              <a:defRPr/>
            </a:pPr>
            <a:r>
              <a:rPr kumimoji="0" lang="sr-Cyrl-RS" sz="1400" b="1" i="0" u="none" strike="noStrike" kern="1200" cap="none" spc="0" normalizeH="0" baseline="0" noProof="0" dirty="0">
                <a:ln>
                  <a:noFill/>
                </a:ln>
                <a:solidFill>
                  <a:srgbClr val="000000">
                    <a:lumMod val="75000"/>
                    <a:lumOff val="25000"/>
                  </a:srgbClr>
                </a:solidFill>
                <a:effectLst/>
                <a:uLnTx/>
                <a:uFillTx/>
                <a:ea typeface="+mn-ea"/>
                <a:cs typeface="Times New Roman" panose="02020603050405020304" pitchFamily="18" charset="0"/>
              </a:rPr>
              <a:t>Финансијски (финансијска услуга/финансијско посредовање)</a:t>
            </a:r>
          </a:p>
          <a:p>
            <a:pPr lvl="1" algn="just" fontAlgn="auto">
              <a:lnSpc>
                <a:spcPct val="90000"/>
              </a:lnSpc>
              <a:spcBef>
                <a:spcPts val="1200"/>
              </a:spcBef>
              <a:spcAft>
                <a:spcPts val="200"/>
              </a:spcAft>
              <a:buClr>
                <a:srgbClr val="E48312"/>
              </a:buClr>
              <a:buSzPct val="100000"/>
              <a:buFont typeface="Wingdings" panose="05000000000000000000" pitchFamily="2" charset="2"/>
              <a:buChar char="Ø"/>
              <a:defRPr/>
            </a:pPr>
            <a:r>
              <a:rPr lang="sr-Cyrl-RS" sz="1400" b="1" dirty="0">
                <a:solidFill>
                  <a:srgbClr val="000000">
                    <a:lumMod val="75000"/>
                    <a:lumOff val="25000"/>
                  </a:srgbClr>
                </a:solidFill>
                <a:cs typeface="Times New Roman" panose="02020603050405020304" pitchFamily="18" charset="0"/>
              </a:rPr>
              <a:t>Оперативни (закуп/најам)</a:t>
            </a:r>
            <a:endParaRPr kumimoji="0" lang="sr-Cyrl-RS" sz="1400" b="1" i="0" u="none" strike="noStrike" kern="1200" cap="none" spc="0" normalizeH="0" baseline="0" noProof="0" dirty="0">
              <a:ln>
                <a:noFill/>
              </a:ln>
              <a:solidFill>
                <a:srgbClr val="000000">
                  <a:lumMod val="75000"/>
                  <a:lumOff val="25000"/>
                </a:srgbClr>
              </a:solidFill>
              <a:effectLst/>
              <a:uLnTx/>
              <a:uFillTx/>
              <a:ea typeface="+mn-ea"/>
              <a:cs typeface="Times New Roman" panose="02020603050405020304" pitchFamily="18" charset="0"/>
            </a:endParaRPr>
          </a:p>
          <a:p>
            <a:pPr marL="91440" marR="0" lvl="0" indent="-91440" algn="just"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sr-Cyrl-RS" sz="1800" b="1" i="0" u="none" strike="noStrike" kern="1200" cap="none" spc="0" normalizeH="0" baseline="0" noProof="0" dirty="0">
                <a:ln>
                  <a:noFill/>
                </a:ln>
                <a:solidFill>
                  <a:srgbClr val="000000">
                    <a:lumMod val="75000"/>
                    <a:lumOff val="25000"/>
                  </a:srgbClr>
                </a:solidFill>
                <a:effectLst/>
                <a:uLnTx/>
                <a:uFillTx/>
                <a:ea typeface="+mn-ea"/>
                <a:cs typeface="Times New Roman" panose="02020603050405020304" pitchFamily="18" charset="0"/>
              </a:rPr>
              <a:t>Појам посла финансијског лизинга  </a:t>
            </a:r>
          </a:p>
          <a:p>
            <a:pPr marL="784098" lvl="2" indent="-182880" algn="just" defTabSz="912813" fontAlgn="auto">
              <a:lnSpc>
                <a:spcPct val="80000"/>
              </a:lnSpc>
              <a:spcBef>
                <a:spcPts val="1200"/>
              </a:spcBef>
              <a:spcAft>
                <a:spcPts val="400"/>
              </a:spcAft>
              <a:buClr>
                <a:srgbClr val="E48312"/>
              </a:buClr>
              <a:buFont typeface="Wingdings" panose="05000000000000000000" pitchFamily="2" charset="2"/>
              <a:buChar char="Ø"/>
              <a:defRPr/>
            </a:pPr>
            <a:r>
              <a:rPr lang="ru-RU" sz="1400" b="1" dirty="0">
                <a:solidFill>
                  <a:srgbClr val="000000">
                    <a:lumMod val="75000"/>
                    <a:lumOff val="25000"/>
                  </a:srgbClr>
                </a:solidFill>
                <a:cs typeface="Times New Roman" panose="02020603050405020304" pitchFamily="18" charset="0"/>
              </a:rPr>
              <a:t>Финансијско посредовање/финансијска услуга</a:t>
            </a:r>
            <a:r>
              <a:rPr kumimoji="0" lang="ru-RU" sz="1400" b="1" i="0" u="none" strike="noStrike" kern="1200" cap="none" spc="0" normalizeH="0" baseline="0" noProof="0" dirty="0">
                <a:ln>
                  <a:noFill/>
                </a:ln>
                <a:solidFill>
                  <a:srgbClr val="000000">
                    <a:lumMod val="75000"/>
                    <a:lumOff val="25000"/>
                  </a:srgbClr>
                </a:solidFill>
                <a:effectLst/>
                <a:uLnTx/>
                <a:uFillTx/>
                <a:ea typeface="+mn-ea"/>
                <a:cs typeface="Times New Roman" panose="02020603050405020304" pitchFamily="18" charset="0"/>
              </a:rPr>
              <a:t> </a:t>
            </a:r>
          </a:p>
          <a:p>
            <a:pPr marL="784098" lvl="2" indent="-182880" algn="just" defTabSz="912813" fontAlgn="auto">
              <a:lnSpc>
                <a:spcPct val="80000"/>
              </a:lnSpc>
              <a:spcBef>
                <a:spcPts val="1200"/>
              </a:spcBef>
              <a:spcAft>
                <a:spcPts val="400"/>
              </a:spcAft>
              <a:buClr>
                <a:srgbClr val="E48312"/>
              </a:buClr>
              <a:buFont typeface="Wingdings" panose="05000000000000000000" pitchFamily="2" charset="2"/>
              <a:buChar char="Ø"/>
              <a:defRPr/>
            </a:pPr>
            <a:r>
              <a:rPr kumimoji="0" lang="ru-RU" sz="1400" b="1" i="0" u="none" strike="noStrike" kern="1200" cap="none" spc="0" normalizeH="0" baseline="0" noProof="0" dirty="0">
                <a:ln>
                  <a:noFill/>
                </a:ln>
                <a:solidFill>
                  <a:srgbClr val="000000">
                    <a:lumMod val="75000"/>
                    <a:lumOff val="25000"/>
                  </a:srgbClr>
                </a:solidFill>
                <a:effectLst/>
                <a:uLnTx/>
                <a:uFillTx/>
                <a:ea typeface="+mn-ea"/>
                <a:cs typeface="Times New Roman" panose="02020603050405020304" pitchFamily="18" charset="0"/>
              </a:rPr>
              <a:t>Задржавање права својине</a:t>
            </a:r>
          </a:p>
          <a:p>
            <a:pPr marL="784098" lvl="2" indent="-182880" algn="just" defTabSz="912813" fontAlgn="auto">
              <a:lnSpc>
                <a:spcPct val="80000"/>
              </a:lnSpc>
              <a:spcBef>
                <a:spcPts val="1200"/>
              </a:spcBef>
              <a:spcAft>
                <a:spcPts val="400"/>
              </a:spcAft>
              <a:buClr>
                <a:srgbClr val="E48312"/>
              </a:buClr>
              <a:buFont typeface="Wingdings" panose="05000000000000000000" pitchFamily="2" charset="2"/>
              <a:buChar char="Ø"/>
              <a:defRPr/>
            </a:pPr>
            <a:r>
              <a:rPr kumimoji="0" lang="ru-RU" sz="1400" b="1" i="0" u="none" strike="noStrike" kern="1200" cap="none" spc="0" normalizeH="0" baseline="0" noProof="0" dirty="0">
                <a:ln>
                  <a:noFill/>
                </a:ln>
                <a:solidFill>
                  <a:srgbClr val="000000">
                    <a:lumMod val="75000"/>
                    <a:lumOff val="25000"/>
                  </a:srgbClr>
                </a:solidFill>
                <a:effectLst/>
                <a:uLnTx/>
                <a:uFillTx/>
                <a:ea typeface="+mn-ea"/>
                <a:cs typeface="Times New Roman" panose="02020603050405020304" pitchFamily="18" charset="0"/>
              </a:rPr>
              <a:t> Пренос свих ризика и користи повезаних са власништвом </a:t>
            </a:r>
          </a:p>
          <a:p>
            <a:pPr marL="0" indent="0" algn="just">
              <a:buNone/>
            </a:pPr>
            <a:endParaRPr lang="sr-Latn-RS" sz="1200" dirty="0"/>
          </a:p>
        </p:txBody>
      </p:sp>
    </p:spTree>
    <p:extLst>
      <p:ext uri="{BB962C8B-B14F-4D97-AF65-F5344CB8AC3E}">
        <p14:creationId xmlns:p14="http://schemas.microsoft.com/office/powerpoint/2010/main" val="650369894"/>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340768"/>
            <a:ext cx="8229600" cy="4525963"/>
          </a:xfrm>
        </p:spPr>
        <p:txBody>
          <a:bodyPr/>
          <a:lstStyle/>
          <a:p>
            <a:pPr marL="0" indent="0" algn="ctr">
              <a:buNone/>
            </a:pPr>
            <a:r>
              <a:rPr lang="sr-Cyrl-RS" b="1" dirty="0"/>
              <a:t>ПРАВНА ПРИРОДА ПОСЛА ФИНАНСИЈСКОГ ЛИЗИНГА</a:t>
            </a:r>
            <a:endParaRPr lang="sr-Cyrl-RS" sz="1800" b="1" dirty="0"/>
          </a:p>
          <a:p>
            <a:pPr marL="0" indent="0" algn="just">
              <a:buNone/>
            </a:pPr>
            <a:endParaRPr lang="sr-Cyrl-RS" sz="1800" b="1" dirty="0"/>
          </a:p>
          <a:p>
            <a:pPr marL="0" indent="0" algn="just">
              <a:buNone/>
            </a:pPr>
            <a:r>
              <a:rPr lang="ru-RU" sz="1800" b="1" dirty="0"/>
              <a:t>Члан 2. Закона о финансијском лизингу ("Сл гласник РС", br. 55/2003, 61/2005, 31/2011 i 99/2011 - др. Закони)</a:t>
            </a:r>
          </a:p>
          <a:p>
            <a:pPr marL="0" indent="0" algn="just">
              <a:buNone/>
            </a:pPr>
            <a:endParaRPr lang="ru-RU" sz="1800" dirty="0"/>
          </a:p>
          <a:p>
            <a:pPr marL="0" indent="0" algn="just">
              <a:buNone/>
            </a:pPr>
            <a:r>
              <a:rPr lang="ru-RU" sz="1800" dirty="0"/>
              <a:t>Посао финансијског лизинга је посао </a:t>
            </a:r>
            <a:r>
              <a:rPr lang="ru-RU" sz="1800" b="1" dirty="0"/>
              <a:t>финансијског посредовања </a:t>
            </a:r>
            <a:r>
              <a:rPr lang="ru-RU" sz="1800" dirty="0"/>
              <a:t>који обавља давалац лизинга и који подразумева да давалац лизинга, </a:t>
            </a:r>
            <a:r>
              <a:rPr lang="ru-RU" sz="1800" b="1" dirty="0"/>
              <a:t>задржавајући право својине </a:t>
            </a:r>
            <a:r>
              <a:rPr lang="ru-RU" sz="1800" dirty="0"/>
              <a:t>над предметом лизинга, на примаоца лизинга </a:t>
            </a:r>
            <a:r>
              <a:rPr lang="ru-RU" sz="1800" b="1" dirty="0"/>
              <a:t>преноси</a:t>
            </a:r>
            <a:r>
              <a:rPr lang="ru-RU" sz="1800" dirty="0"/>
              <a:t>, на одређени временски период, </a:t>
            </a:r>
            <a:r>
              <a:rPr lang="ru-RU" sz="1800" b="1" dirty="0"/>
              <a:t>овлашћење држања и коришћења предмета лизинга, са свим ризицима и свим користима повезаним са правом својине</a:t>
            </a:r>
            <a:r>
              <a:rPr lang="ru-RU" sz="1800" dirty="0"/>
              <a:t>, а прималац му за то плаћа лизинг накнаду</a:t>
            </a:r>
            <a:endParaRPr lang="sr-Cyrl-RS" sz="1800" dirty="0"/>
          </a:p>
        </p:txBody>
      </p:sp>
    </p:spTree>
    <p:extLst>
      <p:ext uri="{BB962C8B-B14F-4D97-AF65-F5344CB8AC3E}">
        <p14:creationId xmlns:p14="http://schemas.microsoft.com/office/powerpoint/2010/main" val="1069060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340768"/>
            <a:ext cx="8229600" cy="4525963"/>
          </a:xfrm>
        </p:spPr>
        <p:txBody>
          <a:bodyPr/>
          <a:lstStyle/>
          <a:p>
            <a:pPr marL="0" indent="0" algn="ctr">
              <a:buNone/>
            </a:pPr>
            <a:r>
              <a:rPr lang="sr-Cyrl-RS" b="1" dirty="0"/>
              <a:t>ПРАВНА ПРИРОДА ПОСЛА ФИНАНСИЈСКОГ ЛИЗИНГА</a:t>
            </a:r>
            <a:endParaRPr lang="sr-Cyrl-RS" sz="1800" b="1" dirty="0"/>
          </a:p>
          <a:p>
            <a:pPr marL="0" indent="0" algn="just">
              <a:buNone/>
            </a:pPr>
            <a:endParaRPr lang="sr-Cyrl-RS" sz="1800" b="1" dirty="0"/>
          </a:p>
          <a:p>
            <a:pPr marL="0" indent="0" algn="just">
              <a:buNone/>
            </a:pPr>
            <a:r>
              <a:rPr lang="ru-RU" sz="1800" b="1" dirty="0"/>
              <a:t>Члан 2. Закона о заштити корисника финансијских услуга (Сл. гласник РС", бр. 36/2011 и 139/2014)</a:t>
            </a:r>
          </a:p>
          <a:p>
            <a:pPr marL="0" indent="0" algn="just">
              <a:buNone/>
            </a:pPr>
            <a:endParaRPr lang="ru-RU" sz="1800" b="1" dirty="0"/>
          </a:p>
          <a:p>
            <a:pPr marL="0" indent="0" algn="just">
              <a:buNone/>
            </a:pPr>
            <a:r>
              <a:rPr lang="ru-RU" sz="1800" b="1" dirty="0"/>
              <a:t>Финансијске услуге су </a:t>
            </a:r>
            <a:r>
              <a:rPr lang="ru-RU" sz="1800" dirty="0"/>
              <a:t>банкарске услуге</a:t>
            </a:r>
            <a:r>
              <a:rPr lang="ru-RU" sz="1800" b="1" dirty="0"/>
              <a:t>, услуге финансијског лизинга </a:t>
            </a:r>
            <a:r>
              <a:rPr lang="ru-RU" sz="1800" dirty="0"/>
              <a:t>и финансијске погодбе</a:t>
            </a:r>
            <a:endParaRPr lang="sr-Cyrl-RS" sz="1800" dirty="0"/>
          </a:p>
        </p:txBody>
      </p:sp>
    </p:spTree>
    <p:extLst>
      <p:ext uri="{BB962C8B-B14F-4D97-AF65-F5344CB8AC3E}">
        <p14:creationId xmlns:p14="http://schemas.microsoft.com/office/powerpoint/2010/main" val="2107321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340768"/>
            <a:ext cx="8229600" cy="4525963"/>
          </a:xfrm>
        </p:spPr>
        <p:txBody>
          <a:bodyPr/>
          <a:lstStyle/>
          <a:p>
            <a:pPr marL="0" indent="0" algn="ctr">
              <a:buNone/>
            </a:pPr>
            <a:r>
              <a:rPr lang="sr-Cyrl-RS" b="1" dirty="0"/>
              <a:t>ПОСАО ФИНАНСИЈСКОГ ЛИЗИНГА У ПРАКСИ</a:t>
            </a:r>
          </a:p>
          <a:p>
            <a:pPr marL="0" indent="0" algn="ctr">
              <a:buNone/>
            </a:pPr>
            <a:r>
              <a:rPr lang="sr-Cyrl-RS" sz="2000" dirty="0"/>
              <a:t>(</a:t>
            </a:r>
            <a:r>
              <a:rPr lang="sr-Cyrl-RS" sz="2000" i="1" dirty="0"/>
              <a:t>разлике између оперативног и финансијског лизинга</a:t>
            </a:r>
            <a:r>
              <a:rPr lang="sr-Cyrl-RS" sz="2000" dirty="0"/>
              <a:t>)</a:t>
            </a:r>
          </a:p>
          <a:p>
            <a:pPr marL="0" indent="0" algn="ctr">
              <a:buNone/>
            </a:pPr>
            <a:endParaRPr lang="sr-Cyrl-RS" sz="2000" dirty="0"/>
          </a:p>
          <a:p>
            <a:pPr algn="just">
              <a:buFont typeface="Wingdings" panose="05000000000000000000" pitchFamily="2" charset="2"/>
              <a:buChar char="q"/>
            </a:pPr>
            <a:r>
              <a:rPr lang="sr-Cyrl-RS" sz="1800" dirty="0"/>
              <a:t>Прималац лизинга је економски власник предмета лизинга</a:t>
            </a:r>
          </a:p>
          <a:p>
            <a:pPr algn="just">
              <a:buFont typeface="Wingdings" panose="05000000000000000000" pitchFamily="2" charset="2"/>
              <a:buChar char="q"/>
            </a:pPr>
            <a:endParaRPr lang="sr-Cyrl-RS" sz="1800" dirty="0"/>
          </a:p>
          <a:p>
            <a:pPr algn="just">
              <a:buFont typeface="Wingdings" panose="05000000000000000000" pitchFamily="2" charset="2"/>
              <a:buChar char="q"/>
            </a:pPr>
            <a:r>
              <a:rPr lang="sr-Cyrl-RS" sz="1800" dirty="0"/>
              <a:t>Предмет лизинга се књижи у основним средствима Примаоца лизинга уз адекватно праћење дугорочне обавезе</a:t>
            </a:r>
          </a:p>
          <a:p>
            <a:pPr marL="0" indent="0" algn="just">
              <a:buNone/>
            </a:pPr>
            <a:r>
              <a:rPr lang="sr-Cyrl-RS" sz="1800" dirty="0"/>
              <a:t> </a:t>
            </a:r>
          </a:p>
          <a:p>
            <a:pPr algn="just">
              <a:buFont typeface="Wingdings" panose="05000000000000000000" pitchFamily="2" charset="2"/>
              <a:buChar char="q"/>
            </a:pPr>
            <a:r>
              <a:rPr lang="sr-Cyrl-RS" sz="1800" dirty="0"/>
              <a:t>Према Закону о порезу на додату вредност финансијски лизинг се третира као промет добара (закуп је промет услуга)</a:t>
            </a:r>
          </a:p>
        </p:txBody>
      </p:sp>
    </p:spTree>
    <p:extLst>
      <p:ext uri="{BB962C8B-B14F-4D97-AF65-F5344CB8AC3E}">
        <p14:creationId xmlns:p14="http://schemas.microsoft.com/office/powerpoint/2010/main" val="1531415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marL="0" indent="0" algn="ctr">
              <a:buNone/>
            </a:pPr>
            <a:endParaRPr lang="sr-Cyrl-RS" b="1" dirty="0"/>
          </a:p>
          <a:p>
            <a:pPr marL="0" indent="0" algn="ctr">
              <a:buNone/>
            </a:pPr>
            <a:endParaRPr lang="sr-Cyrl-RS" b="1" dirty="0"/>
          </a:p>
          <a:p>
            <a:pPr marL="0" indent="0" algn="ctr">
              <a:buNone/>
            </a:pPr>
            <a:r>
              <a:rPr lang="sr-Cyrl-RS" b="1" dirty="0"/>
              <a:t>ФИНАНСИЈСКИ ЛИЗИНГ И СТЕЧАЈ У ПРАКСИ</a:t>
            </a:r>
          </a:p>
          <a:p>
            <a:pPr marL="0" indent="0">
              <a:buNone/>
            </a:pPr>
            <a:endParaRPr lang="sr-Cyrl-RS" dirty="0"/>
          </a:p>
          <a:p>
            <a:pPr marL="0" indent="0">
              <a:buNone/>
            </a:pPr>
            <a:endParaRPr lang="sr-Cyrl-RS" sz="1800" dirty="0"/>
          </a:p>
        </p:txBody>
      </p:sp>
    </p:spTree>
    <p:extLst>
      <p:ext uri="{BB962C8B-B14F-4D97-AF65-F5344CB8AC3E}">
        <p14:creationId xmlns:p14="http://schemas.microsoft.com/office/powerpoint/2010/main" val="1078920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340768"/>
            <a:ext cx="8229600" cy="4525963"/>
          </a:xfrm>
        </p:spPr>
        <p:txBody>
          <a:bodyPr/>
          <a:lstStyle/>
          <a:p>
            <a:pPr marL="0" indent="0" algn="ctr">
              <a:lnSpc>
                <a:spcPct val="107000"/>
              </a:lnSpc>
              <a:spcAft>
                <a:spcPts val="800"/>
              </a:spcAft>
              <a:buNone/>
            </a:pPr>
            <a:r>
              <a:rPr lang="sr-Cyrl-RS" sz="2800" b="1" dirty="0">
                <a:effectLst/>
                <a:latin typeface="Calibri" panose="020F0502020204030204" pitchFamily="34" charset="0"/>
                <a:ea typeface="Calibri" panose="020F0502020204030204" pitchFamily="34" charset="0"/>
                <a:cs typeface="Times New Roman" panose="02020603050405020304" pitchFamily="18" charset="0"/>
              </a:rPr>
              <a:t>УГОВОР (ПОСАО) ФИНАНСИЈСКОГ ЛИЗИНГА И ЗАСТАРЕЛОСТ ПОТРАЖИВАЊА</a:t>
            </a:r>
            <a:endParaRPr lang="sr-Latn-RS" sz="2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r-Cyrl-RS" dirty="0"/>
          </a:p>
          <a:p>
            <a:pPr marL="0" indent="0">
              <a:lnSpc>
                <a:spcPct val="107000"/>
              </a:lnSpc>
              <a:spcAft>
                <a:spcPts val="800"/>
              </a:spcAft>
              <a:buNone/>
            </a:pPr>
            <a:r>
              <a:rPr lang="sr-Cyrl-RS" sz="1800" b="1" dirty="0">
                <a:effectLst/>
                <a:latin typeface="Calibri" panose="020F0502020204030204" pitchFamily="34" charset="0"/>
                <a:ea typeface="Calibri" panose="020F0502020204030204" pitchFamily="34" charset="0"/>
                <a:cs typeface="Times New Roman" panose="02020603050405020304" pitchFamily="18" charset="0"/>
              </a:rPr>
              <a:t>1. Права и обавезе уговорних страна прописане су посебним законом (уз субсидијарну примену Закона о облигационим односима) и ближе дефинисане уговором о финансијском лизингу</a:t>
            </a:r>
            <a:endParaRPr lang="sr-Latn-R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sr-Cyrl-RS" sz="1800" b="1" dirty="0">
                <a:effectLst/>
                <a:latin typeface="Calibri" panose="020F0502020204030204" pitchFamily="34" charset="0"/>
                <a:ea typeface="Calibri" panose="020F0502020204030204" pitchFamily="34" charset="0"/>
                <a:cs typeface="Times New Roman" panose="02020603050405020304" pitchFamily="18" charset="0"/>
              </a:rPr>
              <a:t>2. Посао финансијског посредовања (финансијска услуга), а не уговор у привреди</a:t>
            </a:r>
            <a:endParaRPr lang="sr-Latn-R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sr-Cyrl-RS" sz="1800" b="1" dirty="0">
                <a:effectLst/>
                <a:latin typeface="Calibri" panose="020F0502020204030204" pitchFamily="34" charset="0"/>
                <a:ea typeface="Calibri" panose="020F0502020204030204" pitchFamily="34" charset="0"/>
                <a:cs typeface="Times New Roman" panose="02020603050405020304" pitchFamily="18" charset="0"/>
              </a:rPr>
              <a:t>3. Рок застрелости за потраживања из уговора о финансијском лизингу примењује се члан 371 Закона о облигационим односима (10. година). </a:t>
            </a:r>
            <a:endParaRPr lang="sr-Latn-R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r-Cyrl-RS" sz="1800" dirty="0"/>
          </a:p>
        </p:txBody>
      </p:sp>
    </p:spTree>
    <p:extLst>
      <p:ext uri="{BB962C8B-B14F-4D97-AF65-F5344CB8AC3E}">
        <p14:creationId xmlns:p14="http://schemas.microsoft.com/office/powerpoint/2010/main" val="1392842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539552" y="1340768"/>
            <a:ext cx="8229600" cy="4709120"/>
          </a:xfrm>
        </p:spPr>
        <p:txBody>
          <a:bodyPr/>
          <a:lstStyle/>
          <a:p>
            <a:pPr marL="0" indent="0" algn="ctr">
              <a:buNone/>
            </a:pPr>
            <a:r>
              <a:rPr lang="ru-RU" sz="2800" b="1" dirty="0"/>
              <a:t>УГОВОР (ПОСАО) ФИНАНСИЈСКОГ ЛИЗИНГА И ЗАСТАРЕЛОСТ ПОТРАЖИВАЊА</a:t>
            </a:r>
          </a:p>
          <a:p>
            <a:pPr marL="0" indent="0">
              <a:buNone/>
            </a:pPr>
            <a:endParaRPr lang="sr-Cyrl-RS" dirty="0"/>
          </a:p>
          <a:p>
            <a:pPr marL="0" indent="0">
              <a:lnSpc>
                <a:spcPct val="107000"/>
              </a:lnSpc>
              <a:spcAft>
                <a:spcPts val="800"/>
              </a:spcAft>
              <a:buNone/>
            </a:pPr>
            <a:r>
              <a:rPr lang="sr-Cyrl-RS" sz="1800" b="1" dirty="0">
                <a:latin typeface="Calibri" panose="020F0502020204030204" pitchFamily="34" charset="0"/>
                <a:ea typeface="Calibri" panose="020F0502020204030204" pitchFamily="34" charset="0"/>
                <a:cs typeface="Times New Roman" panose="02020603050405020304" pitchFamily="18" charset="0"/>
              </a:rPr>
              <a:t>1. </a:t>
            </a:r>
            <a:r>
              <a:rPr lang="sr-Cyrl-RS" sz="1800" b="1" dirty="0">
                <a:effectLst/>
                <a:latin typeface="Calibri" panose="020F0502020204030204" pitchFamily="34" charset="0"/>
                <a:ea typeface="Calibri" panose="020F0502020204030204" pitchFamily="34" charset="0"/>
                <a:cs typeface="Times New Roman" panose="02020603050405020304" pitchFamily="18" charset="0"/>
              </a:rPr>
              <a:t>Случај:</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r-Cyrl-RS" sz="1800" dirty="0">
                <a:effectLst/>
                <a:latin typeface="Calibri" panose="020F0502020204030204" pitchFamily="34" charset="0"/>
                <a:ea typeface="Calibri" panose="020F0502020204030204" pitchFamily="34" charset="0"/>
                <a:cs typeface="Times New Roman" panose="02020603050405020304" pitchFamily="18" charset="0"/>
              </a:rPr>
              <a:t>Након отварања стечајног поступка стечајни управник је излучио даваоцу лизинга већи број предмета лизинга, али је, на сопствени захтев, наставио са коришћењем неколицине предмета лизинга. </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r-Cyrl-RS" sz="1800" dirty="0">
                <a:effectLst/>
                <a:latin typeface="Calibri" panose="020F0502020204030204" pitchFamily="34" charset="0"/>
                <a:ea typeface="Calibri" panose="020F0502020204030204" pitchFamily="34" charset="0"/>
                <a:cs typeface="Times New Roman" panose="02020603050405020304" pitchFamily="18" charset="0"/>
              </a:rPr>
              <a:t>Након повраћаја и тих предмета стечајни управник одбија захтев за исплатом обавеза стечајне масе јер су потраживања старија од 3 године.</a:t>
            </a:r>
          </a:p>
          <a:p>
            <a:pPr>
              <a:lnSpc>
                <a:spcPct val="107000"/>
              </a:lnSpc>
              <a:spcAft>
                <a:spcPts val="800"/>
              </a:spcAft>
            </a:pPr>
            <a:r>
              <a:rPr lang="sr-Cyrl-RS" sz="1800" dirty="0">
                <a:latin typeface="Calibri" panose="020F0502020204030204" pitchFamily="34" charset="0"/>
                <a:ea typeface="Calibri" panose="020F0502020204030204" pitchFamily="34" charset="0"/>
                <a:cs typeface="Times New Roman" panose="02020603050405020304" pitchFamily="18" charset="0"/>
              </a:rPr>
              <a:t>Нижестепени судови одбијају захтев за исплатом рата лизинг накнада као обавезу стечајне масе применом члана 374. ЗОО (застарелост потраживања из уговора у привреди</a:t>
            </a:r>
            <a:r>
              <a:rPr lang="sr-Latn-RS" sz="1800" dirty="0">
                <a:latin typeface="Calibri" panose="020F0502020204030204" pitchFamily="34" charset="0"/>
                <a:ea typeface="Calibri" panose="020F0502020204030204" pitchFamily="34" charset="0"/>
                <a:cs typeface="Times New Roman" panose="02020603050405020304" pitchFamily="18" charset="0"/>
              </a:rPr>
              <a:t>).</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r-Cyrl-RS" sz="1800" dirty="0"/>
          </a:p>
        </p:txBody>
      </p:sp>
    </p:spTree>
    <p:extLst>
      <p:ext uri="{BB962C8B-B14F-4D97-AF65-F5344CB8AC3E}">
        <p14:creationId xmlns:p14="http://schemas.microsoft.com/office/powerpoint/2010/main" val="1493724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340768"/>
            <a:ext cx="8229600" cy="4525963"/>
          </a:xfrm>
        </p:spPr>
        <p:txBody>
          <a:bodyPr/>
          <a:lstStyle/>
          <a:p>
            <a:pPr marL="0" indent="0" algn="ctr">
              <a:buNone/>
            </a:pPr>
            <a:r>
              <a:rPr lang="ru-RU" sz="2800" b="1" dirty="0"/>
              <a:t>УГОВОР (ПОСАО) ФИНАНСИЈСКОГ ЛИЗИНГА И ЗАСТАРЕЛОСТ ПОТРАЖИВАЊА</a:t>
            </a:r>
          </a:p>
          <a:p>
            <a:pPr marL="0" indent="0">
              <a:buNone/>
            </a:pPr>
            <a:endParaRPr lang="sr-Cyrl-RS" sz="1000" dirty="0"/>
          </a:p>
          <a:p>
            <a:pPr marL="0" indent="0">
              <a:lnSpc>
                <a:spcPct val="107000"/>
              </a:lnSpc>
              <a:spcAft>
                <a:spcPts val="800"/>
              </a:spcAft>
              <a:buNone/>
              <a:tabLst>
                <a:tab pos="678180" algn="l"/>
              </a:tabLst>
            </a:pPr>
            <a:r>
              <a:rPr lang="sr-Cyrl-RS" sz="1800" b="1" dirty="0">
                <a:effectLst/>
                <a:latin typeface="Calibri" panose="020F0502020204030204" pitchFamily="34" charset="0"/>
                <a:ea typeface="Calibri" panose="020F0502020204030204" pitchFamily="34" charset="0"/>
                <a:cs typeface="Times New Roman" panose="02020603050405020304" pitchFamily="18" charset="0"/>
              </a:rPr>
              <a:t>ВКС, Прев 339/2019 од 18.6.2020. године</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ru-RU" sz="1800" dirty="0"/>
              <a:t>«</a:t>
            </a:r>
            <a:r>
              <a:rPr lang="ru-RU" sz="1800" i="1" dirty="0"/>
              <a:t>Питање правне природе тог правног односа мора оценити у складу са одредбом члана 2. тачка 1. Закона о заштити корисника финансијских услуга. Отуда се обавезе конституисане уговором о финансијском лизингу могу сматрати само видом финансијских услуга, а не обавезом конституисаном уговором у привреди. Обзиром да је предмет овог спора исплата неизмирених доспелих лизинг накнада за време трајања стечајног поступка то се и застарелост тог потраживања не може ценити применом одредбе члана 374. ЗОО којом је прописан рок за застарелост потраживања из уговора о промету роба и услуга. Напротив, ради се о потраживању за чију застарелост није прописан посебан рок. Зато се и питање застаре спорног дуга мора ценити у оквиру општег застарног рока прописаног одредбом члана 371. ЗОО</a:t>
            </a:r>
            <a:r>
              <a:rPr lang="ru-RU" sz="1800" dirty="0"/>
              <a:t>»</a:t>
            </a:r>
            <a:endParaRPr lang="sr-Cyrl-RS" sz="1800" dirty="0"/>
          </a:p>
        </p:txBody>
      </p:sp>
    </p:spTree>
    <p:extLst>
      <p:ext uri="{BB962C8B-B14F-4D97-AF65-F5344CB8AC3E}">
        <p14:creationId xmlns:p14="http://schemas.microsoft.com/office/powerpoint/2010/main" val="1234809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035FCCA6-F6E5-42DD-AEAA-74FC3105D0E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4790AC05-C553-4FBC-B3CB-2FAEEE995CB4}"/>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7F1158AD-7947-479B-9608-D93E4D35D877}"/>
    </a:ext>
  </a:ext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1F936631-154B-4790-B39B-FC686499E99C}"/>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alsu septembar2015</Template>
  <TotalTime>1517</TotalTime>
  <Words>1535</Words>
  <Application>Microsoft Office PowerPoint</Application>
  <PresentationFormat>On-screen Show (4:3)</PresentationFormat>
  <Paragraphs>110</Paragraphs>
  <Slides>18</Slides>
  <Notes>0</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18</vt:i4>
      </vt:variant>
    </vt:vector>
  </HeadingPairs>
  <TitlesOfParts>
    <vt:vector size="26" baseType="lpstr">
      <vt:lpstr>Arial</vt:lpstr>
      <vt:lpstr>Calibri</vt:lpstr>
      <vt:lpstr>Calibri Light</vt:lpstr>
      <vt:lpstr>Wingdings</vt:lpstr>
      <vt:lpstr>Office Theme</vt:lpstr>
      <vt:lpstr>Custom Design</vt:lpstr>
      <vt:lpstr>2_Office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Danijela DV. Vazura</dc:creator>
  <cp:lastModifiedBy>PETROVIC Ratko</cp:lastModifiedBy>
  <cp:revision>122</cp:revision>
  <cp:lastPrinted>2017-11-03T10:02:26Z</cp:lastPrinted>
  <dcterms:created xsi:type="dcterms:W3CDTF">2015-09-21T07:03:01Z</dcterms:created>
  <dcterms:modified xsi:type="dcterms:W3CDTF">2023-04-26T09:39:49Z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9db9e61-aac5-4f6e-805d-ceb8cb9983a1_Enabled">
    <vt:lpwstr>true</vt:lpwstr>
  </property>
  <property fmtid="{D5CDD505-2E9C-101B-9397-08002B2CF9AE}" pid="3" name="MSIP_Label_29db9e61-aac5-4f6e-805d-ceb8cb9983a1_SetDate">
    <vt:lpwstr>2023-04-24T13:06:19Z</vt:lpwstr>
  </property>
  <property fmtid="{D5CDD505-2E9C-101B-9397-08002B2CF9AE}" pid="4" name="MSIP_Label_29db9e61-aac5-4f6e-805d-ceb8cb9983a1_Method">
    <vt:lpwstr>Standard</vt:lpwstr>
  </property>
  <property fmtid="{D5CDD505-2E9C-101B-9397-08002B2CF9AE}" pid="5" name="MSIP_Label_29db9e61-aac5-4f6e-805d-ceb8cb9983a1_Name">
    <vt:lpwstr>UniCredit - Internal Use Only - no visual markings</vt:lpwstr>
  </property>
  <property fmtid="{D5CDD505-2E9C-101B-9397-08002B2CF9AE}" pid="6" name="MSIP_Label_29db9e61-aac5-4f6e-805d-ceb8cb9983a1_SiteId">
    <vt:lpwstr>2cc49ce9-66a1-41ac-a96b-bdc54247696a</vt:lpwstr>
  </property>
  <property fmtid="{D5CDD505-2E9C-101B-9397-08002B2CF9AE}" pid="7" name="MSIP_Label_29db9e61-aac5-4f6e-805d-ceb8cb9983a1_ActionId">
    <vt:lpwstr>02770bfd-9309-4276-9227-0fcfa5106b84</vt:lpwstr>
  </property>
  <property fmtid="{D5CDD505-2E9C-101B-9397-08002B2CF9AE}" pid="8" name="MSIP_Label_29db9e61-aac5-4f6e-805d-ceb8cb9983a1_ContentBits">
    <vt:lpwstr>0</vt:lpwstr>
  </property>
</Properties>
</file>